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DD2424-536E-426F-AB3B-88D44A0B6681}" v="8" dt="2024-11-07T14:36:50.0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144" y="2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zsavölgyi Rita (MOL Nyrt.)" userId="670747cc-c6b8-4641-9815-8cc3802c0336" providerId="ADAL" clId="{E38189C7-AE64-4872-A87D-25B67151BB6E}"/>
    <pc:docChg chg="undo custSel delSld modSld">
      <pc:chgData name="Rózsavölgyi Rita (MOL Nyrt.)" userId="670747cc-c6b8-4641-9815-8cc3802c0336" providerId="ADAL" clId="{E38189C7-AE64-4872-A87D-25B67151BB6E}" dt="2024-11-07T13:49:43.451" v="149" actId="20577"/>
      <pc:docMkLst>
        <pc:docMk/>
      </pc:docMkLst>
      <pc:sldChg chg="delSp modSp del mod">
        <pc:chgData name="Rózsavölgyi Rita (MOL Nyrt.)" userId="670747cc-c6b8-4641-9815-8cc3802c0336" providerId="ADAL" clId="{E38189C7-AE64-4872-A87D-25B67151BB6E}" dt="2024-11-07T13:44:12.822" v="98" actId="2696"/>
        <pc:sldMkLst>
          <pc:docMk/>
          <pc:sldMk cId="0" sldId="257"/>
        </pc:sldMkLst>
        <pc:spChg chg="mod">
          <ac:chgData name="Rózsavölgyi Rita (MOL Nyrt.)" userId="670747cc-c6b8-4641-9815-8cc3802c0336" providerId="ADAL" clId="{E38189C7-AE64-4872-A87D-25B67151BB6E}" dt="2024-11-07T13:41:26.737" v="79" actId="20577"/>
          <ac:spMkLst>
            <pc:docMk/>
            <pc:sldMk cId="0" sldId="257"/>
            <ac:spMk id="6" creationId="{00000000-0000-0000-0000-000000000000}"/>
          </ac:spMkLst>
        </pc:spChg>
        <pc:spChg chg="del">
          <ac:chgData name="Rózsavölgyi Rita (MOL Nyrt.)" userId="670747cc-c6b8-4641-9815-8cc3802c0336" providerId="ADAL" clId="{E38189C7-AE64-4872-A87D-25B67151BB6E}" dt="2024-11-07T13:38:37.534" v="4" actId="478"/>
          <ac:spMkLst>
            <pc:docMk/>
            <pc:sldMk cId="0" sldId="257"/>
            <ac:spMk id="8" creationId="{00000000-0000-0000-0000-000000000000}"/>
          </ac:spMkLst>
        </pc:spChg>
        <pc:spChg chg="del">
          <ac:chgData name="Rózsavölgyi Rita (MOL Nyrt.)" userId="670747cc-c6b8-4641-9815-8cc3802c0336" providerId="ADAL" clId="{E38189C7-AE64-4872-A87D-25B67151BB6E}" dt="2024-11-07T13:38:41.945" v="7" actId="478"/>
          <ac:spMkLst>
            <pc:docMk/>
            <pc:sldMk cId="0" sldId="257"/>
            <ac:spMk id="9" creationId="{00000000-0000-0000-0000-000000000000}"/>
          </ac:spMkLst>
        </pc:spChg>
        <pc:spChg chg="del mod">
          <ac:chgData name="Rózsavölgyi Rita (MOL Nyrt.)" userId="670747cc-c6b8-4641-9815-8cc3802c0336" providerId="ADAL" clId="{E38189C7-AE64-4872-A87D-25B67151BB6E}" dt="2024-11-07T13:38:39.482" v="6" actId="478"/>
          <ac:spMkLst>
            <pc:docMk/>
            <pc:sldMk cId="0" sldId="257"/>
            <ac:spMk id="10" creationId="{00000000-0000-0000-0000-000000000000}"/>
          </ac:spMkLst>
        </pc:spChg>
        <pc:spChg chg="del">
          <ac:chgData name="Rózsavölgyi Rita (MOL Nyrt.)" userId="670747cc-c6b8-4641-9815-8cc3802c0336" providerId="ADAL" clId="{E38189C7-AE64-4872-A87D-25B67151BB6E}" dt="2024-11-07T13:38:43.311" v="8" actId="478"/>
          <ac:spMkLst>
            <pc:docMk/>
            <pc:sldMk cId="0" sldId="257"/>
            <ac:spMk id="11" creationId="{00000000-0000-0000-0000-000000000000}"/>
          </ac:spMkLst>
        </pc:spChg>
        <pc:graphicFrameChg chg="del">
          <ac:chgData name="Rózsavölgyi Rita (MOL Nyrt.)" userId="670747cc-c6b8-4641-9815-8cc3802c0336" providerId="ADAL" clId="{E38189C7-AE64-4872-A87D-25B67151BB6E}" dt="2024-11-07T13:37:30.448" v="2" actId="478"/>
          <ac:graphicFrameMkLst>
            <pc:docMk/>
            <pc:sldMk cId="0" sldId="257"/>
            <ac:graphicFrameMk id="7" creationId="{00000000-0000-0000-0000-000000000000}"/>
          </ac:graphicFrameMkLst>
        </pc:graphicFrameChg>
      </pc:sldChg>
      <pc:sldChg chg="addSp delSp modSp del mod">
        <pc:chgData name="Rózsavölgyi Rita (MOL Nyrt.)" userId="670747cc-c6b8-4641-9815-8cc3802c0336" providerId="ADAL" clId="{E38189C7-AE64-4872-A87D-25B67151BB6E}" dt="2024-11-07T13:39:09.177" v="11" actId="47"/>
        <pc:sldMkLst>
          <pc:docMk/>
          <pc:sldMk cId="0" sldId="258"/>
        </pc:sldMkLst>
        <pc:spChg chg="del">
          <ac:chgData name="Rózsavölgyi Rita (MOL Nyrt.)" userId="670747cc-c6b8-4641-9815-8cc3802c0336" providerId="ADAL" clId="{E38189C7-AE64-4872-A87D-25B67151BB6E}" dt="2024-11-07T13:38:55.889" v="9" actId="478"/>
          <ac:spMkLst>
            <pc:docMk/>
            <pc:sldMk cId="0" sldId="258"/>
            <ac:spMk id="3" creationId="{00000000-0000-0000-0000-000000000000}"/>
          </ac:spMkLst>
        </pc:spChg>
        <pc:spChg chg="del">
          <ac:chgData name="Rózsavölgyi Rita (MOL Nyrt.)" userId="670747cc-c6b8-4641-9815-8cc3802c0336" providerId="ADAL" clId="{E38189C7-AE64-4872-A87D-25B67151BB6E}" dt="2024-11-07T13:38:57.695" v="10" actId="478"/>
          <ac:spMkLst>
            <pc:docMk/>
            <pc:sldMk cId="0" sldId="258"/>
            <ac:spMk id="4" creationId="{00000000-0000-0000-0000-000000000000}"/>
          </ac:spMkLst>
        </pc:spChg>
        <pc:spChg chg="add mod">
          <ac:chgData name="Rózsavölgyi Rita (MOL Nyrt.)" userId="670747cc-c6b8-4641-9815-8cc3802c0336" providerId="ADAL" clId="{E38189C7-AE64-4872-A87D-25B67151BB6E}" dt="2024-11-07T13:38:57.695" v="10" actId="478"/>
          <ac:spMkLst>
            <pc:docMk/>
            <pc:sldMk cId="0" sldId="258"/>
            <ac:spMk id="14" creationId="{AD2D7517-661C-2A94-88E1-783F27ED04D2}"/>
          </ac:spMkLst>
        </pc:spChg>
      </pc:sldChg>
      <pc:sldChg chg="modSp mod">
        <pc:chgData name="Rózsavölgyi Rita (MOL Nyrt.)" userId="670747cc-c6b8-4641-9815-8cc3802c0336" providerId="ADAL" clId="{E38189C7-AE64-4872-A87D-25B67151BB6E}" dt="2024-11-07T13:45:49.591" v="104" actId="20577"/>
        <pc:sldMkLst>
          <pc:docMk/>
          <pc:sldMk cId="0" sldId="259"/>
        </pc:sldMkLst>
        <pc:spChg chg="mod">
          <ac:chgData name="Rózsavölgyi Rita (MOL Nyrt.)" userId="670747cc-c6b8-4641-9815-8cc3802c0336" providerId="ADAL" clId="{E38189C7-AE64-4872-A87D-25B67151BB6E}" dt="2024-11-07T13:45:43.693" v="100" actId="20577"/>
          <ac:spMkLst>
            <pc:docMk/>
            <pc:sldMk cId="0" sldId="259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5:46.265" v="102" actId="20577"/>
          <ac:spMkLst>
            <pc:docMk/>
            <pc:sldMk cId="0" sldId="259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2:05.127" v="97" actId="20577"/>
          <ac:spMkLst>
            <pc:docMk/>
            <pc:sldMk cId="0" sldId="259"/>
            <ac:spMk id="7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5:49.591" v="104" actId="20577"/>
          <ac:spMkLst>
            <pc:docMk/>
            <pc:sldMk cId="0" sldId="259"/>
            <ac:spMk id="10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E38189C7-AE64-4872-A87D-25B67151BB6E}" dt="2024-11-07T13:47:08.071" v="111" actId="20577"/>
        <pc:sldMkLst>
          <pc:docMk/>
          <pc:sldMk cId="0" sldId="260"/>
        </pc:sldMkLst>
        <pc:spChg chg="mod">
          <ac:chgData name="Rózsavölgyi Rita (MOL Nyrt.)" userId="670747cc-c6b8-4641-9815-8cc3802c0336" providerId="ADAL" clId="{E38189C7-AE64-4872-A87D-25B67151BB6E}" dt="2024-11-07T13:46:39.408" v="106" actId="20577"/>
          <ac:spMkLst>
            <pc:docMk/>
            <pc:sldMk cId="0" sldId="260"/>
            <ac:spMk id="5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6:42.391" v="108" actId="20577"/>
          <ac:spMkLst>
            <pc:docMk/>
            <pc:sldMk cId="0" sldId="260"/>
            <ac:spMk id="7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7:08.071" v="111" actId="20577"/>
          <ac:spMkLst>
            <pc:docMk/>
            <pc:sldMk cId="0" sldId="260"/>
            <ac:spMk id="11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E38189C7-AE64-4872-A87D-25B67151BB6E}" dt="2024-11-07T13:47:44.133" v="122" actId="20577"/>
        <pc:sldMkLst>
          <pc:docMk/>
          <pc:sldMk cId="0" sldId="261"/>
        </pc:sldMkLst>
        <pc:spChg chg="mod">
          <ac:chgData name="Rózsavölgyi Rita (MOL Nyrt.)" userId="670747cc-c6b8-4641-9815-8cc3802c0336" providerId="ADAL" clId="{E38189C7-AE64-4872-A87D-25B67151BB6E}" dt="2024-11-07T13:47:27.389" v="119" actId="20577"/>
          <ac:spMkLst>
            <pc:docMk/>
            <pc:sldMk cId="0" sldId="261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7:44.133" v="122" actId="20577"/>
          <ac:spMkLst>
            <pc:docMk/>
            <pc:sldMk cId="0" sldId="261"/>
            <ac:spMk id="6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E38189C7-AE64-4872-A87D-25B67151BB6E}" dt="2024-11-07T13:48:10.819" v="135" actId="20577"/>
        <pc:sldMkLst>
          <pc:docMk/>
          <pc:sldMk cId="0" sldId="262"/>
        </pc:sldMkLst>
        <pc:spChg chg="mod">
          <ac:chgData name="Rózsavölgyi Rita (MOL Nyrt.)" userId="670747cc-c6b8-4641-9815-8cc3802c0336" providerId="ADAL" clId="{E38189C7-AE64-4872-A87D-25B67151BB6E}" dt="2024-11-07T13:48:06.417" v="129" actId="20577"/>
          <ac:spMkLst>
            <pc:docMk/>
            <pc:sldMk cId="0" sldId="262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8:10.819" v="135" actId="20577"/>
          <ac:spMkLst>
            <pc:docMk/>
            <pc:sldMk cId="0" sldId="262"/>
            <ac:spMk id="5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E38189C7-AE64-4872-A87D-25B67151BB6E}" dt="2024-11-07T13:49:01.800" v="143" actId="20577"/>
        <pc:sldMkLst>
          <pc:docMk/>
          <pc:sldMk cId="0" sldId="263"/>
        </pc:sldMkLst>
        <pc:spChg chg="mod">
          <ac:chgData name="Rózsavölgyi Rita (MOL Nyrt.)" userId="670747cc-c6b8-4641-9815-8cc3802c0336" providerId="ADAL" clId="{E38189C7-AE64-4872-A87D-25B67151BB6E}" dt="2024-11-07T13:48:58.863" v="141" actId="20577"/>
          <ac:spMkLst>
            <pc:docMk/>
            <pc:sldMk cId="0" sldId="263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9:01.800" v="143" actId="20577"/>
          <ac:spMkLst>
            <pc:docMk/>
            <pc:sldMk cId="0" sldId="263"/>
            <ac:spMk id="6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E38189C7-AE64-4872-A87D-25B67151BB6E}" dt="2024-11-07T13:49:43.451" v="149" actId="20577"/>
        <pc:sldMkLst>
          <pc:docMk/>
          <pc:sldMk cId="0" sldId="264"/>
        </pc:sldMkLst>
        <pc:spChg chg="mod">
          <ac:chgData name="Rózsavölgyi Rita (MOL Nyrt.)" userId="670747cc-c6b8-4641-9815-8cc3802c0336" providerId="ADAL" clId="{E38189C7-AE64-4872-A87D-25B67151BB6E}" dt="2024-11-07T13:49:38.598" v="145" actId="20577"/>
          <ac:spMkLst>
            <pc:docMk/>
            <pc:sldMk cId="0" sldId="264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E38189C7-AE64-4872-A87D-25B67151BB6E}" dt="2024-11-07T13:49:43.451" v="149" actId="20577"/>
          <ac:spMkLst>
            <pc:docMk/>
            <pc:sldMk cId="0" sldId="264"/>
            <ac:spMk id="6" creationId="{00000000-0000-0000-0000-000000000000}"/>
          </ac:spMkLst>
        </pc:spChg>
      </pc:sldChg>
    </pc:docChg>
  </pc:docChgLst>
  <pc:docChgLst>
    <pc:chgData name="Rózsavölgyi Rita (MOL Nyrt.)" userId="670747cc-c6b8-4641-9815-8cc3802c0336" providerId="ADAL" clId="{F89D93F0-955F-461E-A3B5-8B5FB2D0BB84}"/>
    <pc:docChg chg="undo custSel delSld modSld">
      <pc:chgData name="Rózsavölgyi Rita (MOL Nyrt.)" userId="670747cc-c6b8-4641-9815-8cc3802c0336" providerId="ADAL" clId="{F89D93F0-955F-461E-A3B5-8B5FB2D0BB84}" dt="2024-08-14T11:02:17.390" v="46" actId="20577"/>
      <pc:docMkLst>
        <pc:docMk/>
      </pc:docMkLst>
      <pc:sldChg chg="modSp">
        <pc:chgData name="Rózsavölgyi Rita (MOL Nyrt.)" userId="670747cc-c6b8-4641-9815-8cc3802c0336" providerId="ADAL" clId="{F89D93F0-955F-461E-A3B5-8B5FB2D0BB84}" dt="2024-08-14T10:29:08.579" v="0"/>
        <pc:sldMkLst>
          <pc:docMk/>
          <pc:sldMk cId="0" sldId="257"/>
        </pc:sldMkLst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7"/>
            <ac:spMk id="9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7"/>
            <ac:spMk id="10" creationId="{00000000-0000-0000-0000-000000000000}"/>
          </ac:spMkLst>
        </pc:spChg>
        <pc:graphicFrameChg chg="mod">
          <ac:chgData name="Rózsavölgyi Rita (MOL Nyrt.)" userId="670747cc-c6b8-4641-9815-8cc3802c0336" providerId="ADAL" clId="{F89D93F0-955F-461E-A3B5-8B5FB2D0BB84}" dt="2024-08-14T10:29:08.579" v="0"/>
          <ac:graphicFrameMkLst>
            <pc:docMk/>
            <pc:sldMk cId="0" sldId="257"/>
            <ac:graphicFrameMk id="7" creationId="{00000000-0000-0000-0000-000000000000}"/>
          </ac:graphicFrameMkLst>
        </pc:graphicFrameChg>
      </pc:sldChg>
      <pc:sldChg chg="modSp mod">
        <pc:chgData name="Rózsavölgyi Rita (MOL Nyrt.)" userId="670747cc-c6b8-4641-9815-8cc3802c0336" providerId="ADAL" clId="{F89D93F0-955F-461E-A3B5-8B5FB2D0BB84}" dt="2024-08-14T10:29:32.164" v="2" actId="20577"/>
        <pc:sldMkLst>
          <pc:docMk/>
          <pc:sldMk cId="0" sldId="258"/>
        </pc:sldMkLst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8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32.164" v="2" actId="20577"/>
          <ac:spMkLst>
            <pc:docMk/>
            <pc:sldMk cId="0" sldId="258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8"/>
            <ac:spMk id="8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8"/>
            <ac:spMk id="10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8"/>
            <ac:spMk id="11" creationId="{00000000-0000-0000-0000-000000000000}"/>
          </ac:spMkLst>
        </pc:spChg>
      </pc:sldChg>
      <pc:sldChg chg="modSp">
        <pc:chgData name="Rózsavölgyi Rita (MOL Nyrt.)" userId="670747cc-c6b8-4641-9815-8cc3802c0336" providerId="ADAL" clId="{F89D93F0-955F-461E-A3B5-8B5FB2D0BB84}" dt="2024-08-14T10:29:08.579" v="0"/>
        <pc:sldMkLst>
          <pc:docMk/>
          <pc:sldMk cId="0" sldId="259"/>
        </pc:sldMkLst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9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59"/>
            <ac:spMk id="8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F89D93F0-955F-461E-A3B5-8B5FB2D0BB84}" dt="2024-08-14T10:35:31.774" v="16" actId="1076"/>
        <pc:sldMkLst>
          <pc:docMk/>
          <pc:sldMk cId="0" sldId="260"/>
        </pc:sldMkLst>
        <pc:spChg chg="mod">
          <ac:chgData name="Rózsavölgyi Rita (MOL Nyrt.)" userId="670747cc-c6b8-4641-9815-8cc3802c0336" providerId="ADAL" clId="{F89D93F0-955F-461E-A3B5-8B5FB2D0BB84}" dt="2024-08-14T10:35:17.879" v="15" actId="20577"/>
          <ac:spMkLst>
            <pc:docMk/>
            <pc:sldMk cId="0" sldId="260"/>
            <ac:spMk id="11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60"/>
            <ac:spMk id="12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35:31.774" v="16" actId="1076"/>
          <ac:spMkLst>
            <pc:docMk/>
            <pc:sldMk cId="0" sldId="260"/>
            <ac:spMk id="13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F89D93F0-955F-461E-A3B5-8B5FB2D0BB84}" dt="2024-08-14T10:36:05.242" v="18" actId="20577"/>
        <pc:sldMkLst>
          <pc:docMk/>
          <pc:sldMk cId="0" sldId="261"/>
        </pc:sldMkLst>
        <pc:spChg chg="mod">
          <ac:chgData name="Rózsavölgyi Rita (MOL Nyrt.)" userId="670747cc-c6b8-4641-9815-8cc3802c0336" providerId="ADAL" clId="{F89D93F0-955F-461E-A3B5-8B5FB2D0BB84}" dt="2024-08-14T10:36:05.242" v="18" actId="20577"/>
          <ac:spMkLst>
            <pc:docMk/>
            <pc:sldMk cId="0" sldId="261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61"/>
            <ac:spMk id="7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F89D93F0-955F-461E-A3B5-8B5FB2D0BB84}" dt="2024-08-14T10:37:28.703" v="20" actId="20577"/>
        <pc:sldMkLst>
          <pc:docMk/>
          <pc:sldMk cId="0" sldId="262"/>
        </pc:sldMkLst>
        <pc:spChg chg="mod">
          <ac:chgData name="Rózsavölgyi Rita (MOL Nyrt.)" userId="670747cc-c6b8-4641-9815-8cc3802c0336" providerId="ADAL" clId="{F89D93F0-955F-461E-A3B5-8B5FB2D0BB84}" dt="2024-08-14T10:37:28.703" v="20" actId="20577"/>
          <ac:spMkLst>
            <pc:docMk/>
            <pc:sldMk cId="0" sldId="262"/>
            <ac:spMk id="5" creationId="{00000000-0000-0000-0000-000000000000}"/>
          </ac:spMkLst>
        </pc:spChg>
      </pc:sldChg>
      <pc:sldChg chg="modSp">
        <pc:chgData name="Rózsavölgyi Rita (MOL Nyrt.)" userId="670747cc-c6b8-4641-9815-8cc3802c0336" providerId="ADAL" clId="{F89D93F0-955F-461E-A3B5-8B5FB2D0BB84}" dt="2024-08-14T10:29:08.579" v="0"/>
        <pc:sldMkLst>
          <pc:docMk/>
          <pc:sldMk cId="0" sldId="263"/>
        </pc:sldMkLst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63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63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63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0:29:08.579" v="0"/>
          <ac:spMkLst>
            <pc:docMk/>
            <pc:sldMk cId="0" sldId="263"/>
            <ac:spMk id="7" creationId="{00000000-0000-0000-0000-000000000000}"/>
          </ac:spMkLst>
        </pc:spChg>
      </pc:sldChg>
      <pc:sldChg chg="delSp modSp del mod">
        <pc:chgData name="Rózsavölgyi Rita (MOL Nyrt.)" userId="670747cc-c6b8-4641-9815-8cc3802c0336" providerId="ADAL" clId="{F89D93F0-955F-461E-A3B5-8B5FB2D0BB84}" dt="2024-08-14T11:02:12.119" v="44" actId="47"/>
        <pc:sldMkLst>
          <pc:docMk/>
          <pc:sldMk cId="0" sldId="265"/>
        </pc:sldMkLst>
        <pc:spChg chg="mod">
          <ac:chgData name="Rózsavölgyi Rita (MOL Nyrt.)" userId="670747cc-c6b8-4641-9815-8cc3802c0336" providerId="ADAL" clId="{F89D93F0-955F-461E-A3B5-8B5FB2D0BB84}" dt="2024-08-14T11:01:18.178" v="35" actId="1036"/>
          <ac:spMkLst>
            <pc:docMk/>
            <pc:sldMk cId="0" sldId="265"/>
            <ac:spMk id="2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1:00:37.571" v="31" actId="20577"/>
          <ac:spMkLst>
            <pc:docMk/>
            <pc:sldMk cId="0" sldId="265"/>
            <ac:spMk id="3" creationId="{00000000-0000-0000-0000-000000000000}"/>
          </ac:spMkLst>
        </pc:spChg>
        <pc:spChg chg="del mod">
          <ac:chgData name="Rózsavölgyi Rita (MOL Nyrt.)" userId="670747cc-c6b8-4641-9815-8cc3802c0336" providerId="ADAL" clId="{F89D93F0-955F-461E-A3B5-8B5FB2D0BB84}" dt="2024-08-14T10:39:45.778" v="23" actId="478"/>
          <ac:spMkLst>
            <pc:docMk/>
            <pc:sldMk cId="0" sldId="265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1:01:25.058" v="36" actId="1076"/>
          <ac:spMkLst>
            <pc:docMk/>
            <pc:sldMk cId="0" sldId="265"/>
            <ac:spMk id="5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1:00:49.233" v="32" actId="14100"/>
          <ac:spMkLst>
            <pc:docMk/>
            <pc:sldMk cId="0" sldId="265"/>
            <ac:spMk id="6" creationId="{00000000-0000-0000-0000-000000000000}"/>
          </ac:spMkLst>
        </pc:spChg>
        <pc:spChg chg="del">
          <ac:chgData name="Rózsavölgyi Rita (MOL Nyrt.)" userId="670747cc-c6b8-4641-9815-8cc3802c0336" providerId="ADAL" clId="{F89D93F0-955F-461E-A3B5-8B5FB2D0BB84}" dt="2024-08-14T10:39:47.459" v="24" actId="478"/>
          <ac:spMkLst>
            <pc:docMk/>
            <pc:sldMk cId="0" sldId="265"/>
            <ac:spMk id="9" creationId="{00000000-0000-0000-0000-000000000000}"/>
          </ac:spMkLst>
        </pc:spChg>
        <pc:picChg chg="del">
          <ac:chgData name="Rózsavölgyi Rita (MOL Nyrt.)" userId="670747cc-c6b8-4641-9815-8cc3802c0336" providerId="ADAL" clId="{F89D93F0-955F-461E-A3B5-8B5FB2D0BB84}" dt="2024-08-14T10:39:43.706" v="21" actId="478"/>
          <ac:picMkLst>
            <pc:docMk/>
            <pc:sldMk cId="0" sldId="265"/>
            <ac:picMk id="8" creationId="{00000000-0000-0000-0000-000000000000}"/>
          </ac:picMkLst>
        </pc:picChg>
      </pc:sldChg>
      <pc:sldChg chg="addSp delSp modSp mod">
        <pc:chgData name="Rózsavölgyi Rita (MOL Nyrt.)" userId="670747cc-c6b8-4641-9815-8cc3802c0336" providerId="ADAL" clId="{F89D93F0-955F-461E-A3B5-8B5FB2D0BB84}" dt="2024-08-14T11:02:17.390" v="46" actId="20577"/>
        <pc:sldMkLst>
          <pc:docMk/>
          <pc:sldMk cId="0" sldId="266"/>
        </pc:sldMkLst>
        <pc:spChg chg="mod">
          <ac:chgData name="Rózsavölgyi Rita (MOL Nyrt.)" userId="670747cc-c6b8-4641-9815-8cc3802c0336" providerId="ADAL" clId="{F89D93F0-955F-461E-A3B5-8B5FB2D0BB84}" dt="2024-08-14T11:01:41.572" v="41"/>
          <ac:spMkLst>
            <pc:docMk/>
            <pc:sldMk cId="0" sldId="266"/>
            <ac:spMk id="3" creationId="{00000000-0000-0000-0000-000000000000}"/>
          </ac:spMkLst>
        </pc:spChg>
        <pc:spChg chg="del mod">
          <ac:chgData name="Rózsavölgyi Rita (MOL Nyrt.)" userId="670747cc-c6b8-4641-9815-8cc3802c0336" providerId="ADAL" clId="{F89D93F0-955F-461E-A3B5-8B5FB2D0BB84}" dt="2024-08-14T11:00:25.463" v="30"/>
          <ac:spMkLst>
            <pc:docMk/>
            <pc:sldMk cId="0" sldId="266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F89D93F0-955F-461E-A3B5-8B5FB2D0BB84}" dt="2024-08-14T11:02:17.390" v="46" actId="20577"/>
          <ac:spMkLst>
            <pc:docMk/>
            <pc:sldMk cId="0" sldId="266"/>
            <ac:spMk id="6" creationId="{00000000-0000-0000-0000-000000000000}"/>
          </ac:spMkLst>
        </pc:spChg>
        <pc:spChg chg="add mod">
          <ac:chgData name="Rózsavölgyi Rita (MOL Nyrt.)" userId="670747cc-c6b8-4641-9815-8cc3802c0336" providerId="ADAL" clId="{F89D93F0-955F-461E-A3B5-8B5FB2D0BB84}" dt="2024-08-14T11:01:56.965" v="43" actId="1076"/>
          <ac:spMkLst>
            <pc:docMk/>
            <pc:sldMk cId="0" sldId="266"/>
            <ac:spMk id="9" creationId="{AAE6BB55-48BF-9E8F-AE6C-3E69C171BB43}"/>
          </ac:spMkLst>
        </pc:spChg>
      </pc:sldChg>
    </pc:docChg>
  </pc:docChgLst>
  <pc:docChgLst>
    <pc:chgData name="Rózsavölgyi Rita (MOL Nyrt.)" userId="670747cc-c6b8-4641-9815-8cc3802c0336" providerId="ADAL" clId="{B3DD2424-536E-426F-AB3B-88D44A0B6681}"/>
    <pc:docChg chg="undo custSel modSld">
      <pc:chgData name="Rózsavölgyi Rita (MOL Nyrt.)" userId="670747cc-c6b8-4641-9815-8cc3802c0336" providerId="ADAL" clId="{B3DD2424-536E-426F-AB3B-88D44A0B6681}" dt="2024-11-07T14:48:30.278" v="1161" actId="1076"/>
      <pc:docMkLst>
        <pc:docMk/>
      </pc:docMkLst>
      <pc:sldChg chg="modSp mod">
        <pc:chgData name="Rózsavölgyi Rita (MOL Nyrt.)" userId="670747cc-c6b8-4641-9815-8cc3802c0336" providerId="ADAL" clId="{B3DD2424-536E-426F-AB3B-88D44A0B6681}" dt="2024-11-07T14:39:56.612" v="955" actId="20577"/>
        <pc:sldMkLst>
          <pc:docMk/>
          <pc:sldMk cId="0" sldId="256"/>
        </pc:sldMkLst>
        <pc:spChg chg="mod">
          <ac:chgData name="Rózsavölgyi Rita (MOL Nyrt.)" userId="670747cc-c6b8-4641-9815-8cc3802c0336" providerId="ADAL" clId="{B3DD2424-536E-426F-AB3B-88D44A0B6681}" dt="2024-11-07T14:39:56.612" v="95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B3DD2424-536E-426F-AB3B-88D44A0B6681}" dt="2024-11-07T14:46:06.271" v="1061" actId="20577"/>
        <pc:sldMkLst>
          <pc:docMk/>
          <pc:sldMk cId="0" sldId="259"/>
        </pc:sldMkLst>
        <pc:spChg chg="mod">
          <ac:chgData name="Rózsavölgyi Rita (MOL Nyrt.)" userId="670747cc-c6b8-4641-9815-8cc3802c0336" providerId="ADAL" clId="{B3DD2424-536E-426F-AB3B-88D44A0B6681}" dt="2024-11-07T13:59:25.960" v="58" actId="20577"/>
          <ac:spMkLst>
            <pc:docMk/>
            <pc:sldMk cId="0" sldId="259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1:05.087" v="960" actId="108"/>
          <ac:spMkLst>
            <pc:docMk/>
            <pc:sldMk cId="0" sldId="259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1:34.940" v="980" actId="20577"/>
          <ac:spMkLst>
            <pc:docMk/>
            <pc:sldMk cId="0" sldId="259"/>
            <ac:spMk id="7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6:06.271" v="1061" actId="20577"/>
          <ac:spMkLst>
            <pc:docMk/>
            <pc:sldMk cId="0" sldId="259"/>
            <ac:spMk id="8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2:03.374" v="983" actId="20577"/>
          <ac:spMkLst>
            <pc:docMk/>
            <pc:sldMk cId="0" sldId="259"/>
            <ac:spMk id="11" creationId="{00000000-0000-0000-0000-000000000000}"/>
          </ac:spMkLst>
        </pc:spChg>
      </pc:sldChg>
      <pc:sldChg chg="delSp modSp mod">
        <pc:chgData name="Rózsavölgyi Rita (MOL Nyrt.)" userId="670747cc-c6b8-4641-9815-8cc3802c0336" providerId="ADAL" clId="{B3DD2424-536E-426F-AB3B-88D44A0B6681}" dt="2024-11-07T14:47:56.904" v="1148" actId="20577"/>
        <pc:sldMkLst>
          <pc:docMk/>
          <pc:sldMk cId="0" sldId="260"/>
        </pc:sldMkLst>
        <pc:spChg chg="mod">
          <ac:chgData name="Rózsavölgyi Rita (MOL Nyrt.)" userId="670747cc-c6b8-4641-9815-8cc3802c0336" providerId="ADAL" clId="{B3DD2424-536E-426F-AB3B-88D44A0B6681}" dt="2024-11-07T14:42:43.405" v="987" actId="108"/>
          <ac:spMkLst>
            <pc:docMk/>
            <pc:sldMk cId="0" sldId="260"/>
            <ac:spMk id="7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6:13.371" v="1074" actId="20577"/>
          <ac:spMkLst>
            <pc:docMk/>
            <pc:sldMk cId="0" sldId="260"/>
            <ac:spMk id="8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2:25.979" v="985" actId="108"/>
          <ac:spMkLst>
            <pc:docMk/>
            <pc:sldMk cId="0" sldId="260"/>
            <ac:spMk id="9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7:56.904" v="1148" actId="20577"/>
          <ac:spMkLst>
            <pc:docMk/>
            <pc:sldMk cId="0" sldId="260"/>
            <ac:spMk id="11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6:25.902" v="1100" actId="20577"/>
          <ac:spMkLst>
            <pc:docMk/>
            <pc:sldMk cId="0" sldId="260"/>
            <ac:spMk id="12" creationId="{00000000-0000-0000-0000-000000000000}"/>
          </ac:spMkLst>
        </pc:spChg>
        <pc:spChg chg="del mod">
          <ac:chgData name="Rózsavölgyi Rita (MOL Nyrt.)" userId="670747cc-c6b8-4641-9815-8cc3802c0336" providerId="ADAL" clId="{B3DD2424-536E-426F-AB3B-88D44A0B6681}" dt="2024-11-07T14:06:19.511" v="319" actId="478"/>
          <ac:spMkLst>
            <pc:docMk/>
            <pc:sldMk cId="0" sldId="260"/>
            <ac:spMk id="13" creationId="{00000000-0000-0000-0000-000000000000}"/>
          </ac:spMkLst>
        </pc:spChg>
      </pc:sldChg>
      <pc:sldChg chg="modSp mod">
        <pc:chgData name="Rózsavölgyi Rita (MOL Nyrt.)" userId="670747cc-c6b8-4641-9815-8cc3802c0336" providerId="ADAL" clId="{B3DD2424-536E-426F-AB3B-88D44A0B6681}" dt="2024-11-07T14:48:01.583" v="1150" actId="20577"/>
        <pc:sldMkLst>
          <pc:docMk/>
          <pc:sldMk cId="0" sldId="261"/>
        </pc:sldMkLst>
        <pc:spChg chg="mod">
          <ac:chgData name="Rózsavölgyi Rita (MOL Nyrt.)" userId="670747cc-c6b8-4641-9815-8cc3802c0336" providerId="ADAL" clId="{B3DD2424-536E-426F-AB3B-88D44A0B6681}" dt="2024-11-07T14:48:00.247" v="1149" actId="20577"/>
          <ac:spMkLst>
            <pc:docMk/>
            <pc:sldMk cId="0" sldId="261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8:01.583" v="1150" actId="20577"/>
          <ac:spMkLst>
            <pc:docMk/>
            <pc:sldMk cId="0" sldId="261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5:11.063" v="1009" actId="108"/>
          <ac:spMkLst>
            <pc:docMk/>
            <pc:sldMk cId="0" sldId="261"/>
            <ac:spMk id="7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4:33.015" v="1003" actId="108"/>
          <ac:spMkLst>
            <pc:docMk/>
            <pc:sldMk cId="0" sldId="261"/>
            <ac:spMk id="8" creationId="{00000000-0000-0000-0000-000000000000}"/>
          </ac:spMkLst>
        </pc:spChg>
      </pc:sldChg>
      <pc:sldChg chg="addSp delSp modSp mod">
        <pc:chgData name="Rózsavölgyi Rita (MOL Nyrt.)" userId="670747cc-c6b8-4641-9815-8cc3802c0336" providerId="ADAL" clId="{B3DD2424-536E-426F-AB3B-88D44A0B6681}" dt="2024-11-07T14:46:38.851" v="1126" actId="20577"/>
        <pc:sldMkLst>
          <pc:docMk/>
          <pc:sldMk cId="0" sldId="262"/>
        </pc:sldMkLst>
        <pc:spChg chg="mod">
          <ac:chgData name="Rózsavölgyi Rita (MOL Nyrt.)" userId="670747cc-c6b8-4641-9815-8cc3802c0336" providerId="ADAL" clId="{B3DD2424-536E-426F-AB3B-88D44A0B6681}" dt="2024-11-07T14:22:46.332" v="765" actId="20577"/>
          <ac:spMkLst>
            <pc:docMk/>
            <pc:sldMk cId="0" sldId="262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6:38.851" v="1126" actId="20577"/>
          <ac:spMkLst>
            <pc:docMk/>
            <pc:sldMk cId="0" sldId="262"/>
            <ac:spMk id="5" creationId="{00000000-0000-0000-0000-000000000000}"/>
          </ac:spMkLst>
        </pc:spChg>
        <pc:spChg chg="del mod">
          <ac:chgData name="Rózsavölgyi Rita (MOL Nyrt.)" userId="670747cc-c6b8-4641-9815-8cc3802c0336" providerId="ADAL" clId="{B3DD2424-536E-426F-AB3B-88D44A0B6681}" dt="2024-11-07T14:15:19.039" v="489" actId="478"/>
          <ac:spMkLst>
            <pc:docMk/>
            <pc:sldMk cId="0" sldId="262"/>
            <ac:spMk id="6" creationId="{00000000-0000-0000-0000-000000000000}"/>
          </ac:spMkLst>
        </pc:spChg>
        <pc:spChg chg="add mod">
          <ac:chgData name="Rózsavölgyi Rita (MOL Nyrt.)" userId="670747cc-c6b8-4641-9815-8cc3802c0336" providerId="ADAL" clId="{B3DD2424-536E-426F-AB3B-88D44A0B6681}" dt="2024-11-07T14:25:18.644" v="823" actId="20577"/>
          <ac:spMkLst>
            <pc:docMk/>
            <pc:sldMk cId="0" sldId="262"/>
            <ac:spMk id="8" creationId="{3A1723A7-C044-EF87-1A4D-5D39F7FF23B3}"/>
          </ac:spMkLst>
        </pc:spChg>
        <pc:spChg chg="add mod">
          <ac:chgData name="Rózsavölgyi Rita (MOL Nyrt.)" userId="670747cc-c6b8-4641-9815-8cc3802c0336" providerId="ADAL" clId="{B3DD2424-536E-426F-AB3B-88D44A0B6681}" dt="2024-11-07T14:24:58.596" v="804" actId="108"/>
          <ac:spMkLst>
            <pc:docMk/>
            <pc:sldMk cId="0" sldId="262"/>
            <ac:spMk id="9" creationId="{CCFD3AA3-2DC9-D454-3AF1-26937B705710}"/>
          </ac:spMkLst>
        </pc:spChg>
      </pc:sldChg>
      <pc:sldChg chg="addSp delSp modSp mod">
        <pc:chgData name="Rózsavölgyi Rita (MOL Nyrt.)" userId="670747cc-c6b8-4641-9815-8cc3802c0336" providerId="ADAL" clId="{B3DD2424-536E-426F-AB3B-88D44A0B6681}" dt="2024-11-07T14:48:06.339" v="1151" actId="20577"/>
        <pc:sldMkLst>
          <pc:docMk/>
          <pc:sldMk cId="0" sldId="263"/>
        </pc:sldMkLst>
        <pc:spChg chg="mod">
          <ac:chgData name="Rózsavölgyi Rita (MOL Nyrt.)" userId="670747cc-c6b8-4641-9815-8cc3802c0336" providerId="ADAL" clId="{B3DD2424-536E-426F-AB3B-88D44A0B6681}" dt="2024-11-07T14:45:42.906" v="1022" actId="20577"/>
          <ac:spMkLst>
            <pc:docMk/>
            <pc:sldMk cId="0" sldId="263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5:52.688" v="1035" actId="20577"/>
          <ac:spMkLst>
            <pc:docMk/>
            <pc:sldMk cId="0" sldId="263"/>
            <ac:spMk id="4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27:20.696" v="843" actId="108"/>
          <ac:spMkLst>
            <pc:docMk/>
            <pc:sldMk cId="0" sldId="263"/>
            <ac:spMk id="5" creationId="{00000000-0000-0000-0000-000000000000}"/>
          </ac:spMkLst>
        </pc:spChg>
        <pc:spChg chg="del mod">
          <ac:chgData name="Rózsavölgyi Rita (MOL Nyrt.)" userId="670747cc-c6b8-4641-9815-8cc3802c0336" providerId="ADAL" clId="{B3DD2424-536E-426F-AB3B-88D44A0B6681}" dt="2024-11-07T14:28:58.817" v="863" actId="478"/>
          <ac:spMkLst>
            <pc:docMk/>
            <pc:sldMk cId="0" sldId="263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29:38.687" v="870" actId="108"/>
          <ac:spMkLst>
            <pc:docMk/>
            <pc:sldMk cId="0" sldId="263"/>
            <ac:spMk id="7" creationId="{00000000-0000-0000-0000-000000000000}"/>
          </ac:spMkLst>
        </pc:spChg>
        <pc:spChg chg="add mod">
          <ac:chgData name="Rózsavölgyi Rita (MOL Nyrt.)" userId="670747cc-c6b8-4641-9815-8cc3802c0336" providerId="ADAL" clId="{B3DD2424-536E-426F-AB3B-88D44A0B6681}" dt="2024-11-07T14:48:06.339" v="1151" actId="20577"/>
          <ac:spMkLst>
            <pc:docMk/>
            <pc:sldMk cId="0" sldId="263"/>
            <ac:spMk id="9" creationId="{8865C715-A9AE-A038-3234-4DEDFC0D264F}"/>
          </ac:spMkLst>
        </pc:spChg>
      </pc:sldChg>
      <pc:sldChg chg="modSp mod">
        <pc:chgData name="Rózsavölgyi Rita (MOL Nyrt.)" userId="670747cc-c6b8-4641-9815-8cc3802c0336" providerId="ADAL" clId="{B3DD2424-536E-426F-AB3B-88D44A0B6681}" dt="2024-11-07T14:48:15.480" v="1152" actId="20577"/>
        <pc:sldMkLst>
          <pc:docMk/>
          <pc:sldMk cId="0" sldId="264"/>
        </pc:sldMkLst>
        <pc:spChg chg="mod">
          <ac:chgData name="Rózsavölgyi Rita (MOL Nyrt.)" userId="670747cc-c6b8-4641-9815-8cc3802c0336" providerId="ADAL" clId="{B3DD2424-536E-426F-AB3B-88D44A0B6681}" dt="2024-11-07T14:29:56.678" v="872" actId="20577"/>
          <ac:spMkLst>
            <pc:docMk/>
            <pc:sldMk cId="0" sldId="264"/>
            <ac:spMk id="3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48:15.480" v="1152" actId="20577"/>
          <ac:spMkLst>
            <pc:docMk/>
            <pc:sldMk cId="0" sldId="264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32:49.566" v="895" actId="14100"/>
          <ac:spMkLst>
            <pc:docMk/>
            <pc:sldMk cId="0" sldId="264"/>
            <ac:spMk id="7" creationId="{00000000-0000-0000-0000-000000000000}"/>
          </ac:spMkLst>
        </pc:spChg>
      </pc:sldChg>
      <pc:sldChg chg="addSp delSp modSp mod">
        <pc:chgData name="Rózsavölgyi Rita (MOL Nyrt.)" userId="670747cc-c6b8-4641-9815-8cc3802c0336" providerId="ADAL" clId="{B3DD2424-536E-426F-AB3B-88D44A0B6681}" dt="2024-11-07T14:48:30.278" v="1161" actId="1076"/>
        <pc:sldMkLst>
          <pc:docMk/>
          <pc:sldMk cId="0" sldId="266"/>
        </pc:sldMkLst>
        <pc:spChg chg="mod">
          <ac:chgData name="Rózsavölgyi Rita (MOL Nyrt.)" userId="670747cc-c6b8-4641-9815-8cc3802c0336" providerId="ADAL" clId="{B3DD2424-536E-426F-AB3B-88D44A0B6681}" dt="2024-11-07T14:48:19.952" v="1156" actId="20577"/>
          <ac:spMkLst>
            <pc:docMk/>
            <pc:sldMk cId="0" sldId="266"/>
            <ac:spMk id="3" creationId="{00000000-0000-0000-0000-000000000000}"/>
          </ac:spMkLst>
        </pc:spChg>
        <pc:spChg chg="add mod">
          <ac:chgData name="Rózsavölgyi Rita (MOL Nyrt.)" userId="670747cc-c6b8-4641-9815-8cc3802c0336" providerId="ADAL" clId="{B3DD2424-536E-426F-AB3B-88D44A0B6681}" dt="2024-11-07T14:36:30.859" v="927"/>
          <ac:spMkLst>
            <pc:docMk/>
            <pc:sldMk cId="0" sldId="266"/>
            <ac:spMk id="4" creationId="{6886FC64-D541-6130-4177-0F9A8769F908}"/>
          </ac:spMkLst>
        </pc:spChg>
        <pc:spChg chg="mod">
          <ac:chgData name="Rózsavölgyi Rita (MOL Nyrt.)" userId="670747cc-c6b8-4641-9815-8cc3802c0336" providerId="ADAL" clId="{B3DD2424-536E-426F-AB3B-88D44A0B6681}" dt="2024-11-07T14:48:22.934" v="1160" actId="20577"/>
          <ac:spMkLst>
            <pc:docMk/>
            <pc:sldMk cId="0" sldId="266"/>
            <ac:spMk id="6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36:16.727" v="926" actId="1076"/>
          <ac:spMkLst>
            <pc:docMk/>
            <pc:sldMk cId="0" sldId="266"/>
            <ac:spMk id="7" creationId="{00000000-0000-0000-0000-000000000000}"/>
          </ac:spMkLst>
        </pc:spChg>
        <pc:spChg chg="mod">
          <ac:chgData name="Rózsavölgyi Rita (MOL Nyrt.)" userId="670747cc-c6b8-4641-9815-8cc3802c0336" providerId="ADAL" clId="{B3DD2424-536E-426F-AB3B-88D44A0B6681}" dt="2024-11-07T14:35:32.053" v="912" actId="20577"/>
          <ac:spMkLst>
            <pc:docMk/>
            <pc:sldMk cId="0" sldId="266"/>
            <ac:spMk id="9" creationId="{AAE6BB55-48BF-9E8F-AE6C-3E69C171BB43}"/>
          </ac:spMkLst>
        </pc:spChg>
        <pc:spChg chg="add del mod">
          <ac:chgData name="Rózsavölgyi Rita (MOL Nyrt.)" userId="670747cc-c6b8-4641-9815-8cc3802c0336" providerId="ADAL" clId="{B3DD2424-536E-426F-AB3B-88D44A0B6681}" dt="2024-11-07T14:36:40.267" v="929"/>
          <ac:spMkLst>
            <pc:docMk/>
            <pc:sldMk cId="0" sldId="266"/>
            <ac:spMk id="10" creationId="{B228B122-8325-833E-3FED-0EBA0FBBAEE3}"/>
          </ac:spMkLst>
        </pc:spChg>
        <pc:spChg chg="add mod">
          <ac:chgData name="Rózsavölgyi Rita (MOL Nyrt.)" userId="670747cc-c6b8-4641-9815-8cc3802c0336" providerId="ADAL" clId="{B3DD2424-536E-426F-AB3B-88D44A0B6681}" dt="2024-11-07T14:37:36.297" v="932"/>
          <ac:spMkLst>
            <pc:docMk/>
            <pc:sldMk cId="0" sldId="266"/>
            <ac:spMk id="11" creationId="{195D9D78-16A3-24E6-89C4-5D6D24BC4F47}"/>
          </ac:spMkLst>
        </pc:spChg>
        <pc:spChg chg="add mod">
          <ac:chgData name="Rózsavölgyi Rita (MOL Nyrt.)" userId="670747cc-c6b8-4641-9815-8cc3802c0336" providerId="ADAL" clId="{B3DD2424-536E-426F-AB3B-88D44A0B6681}" dt="2024-11-07T14:48:30.278" v="1161" actId="1076"/>
          <ac:spMkLst>
            <pc:docMk/>
            <pc:sldMk cId="0" sldId="266"/>
            <ac:spMk id="12" creationId="{BF2C3B5B-3329-8633-377D-AD986AF7D3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D6D6D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D6D6D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D6D6D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731" y="4587240"/>
            <a:ext cx="1136904" cy="1523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31408" y="411480"/>
            <a:ext cx="3212591" cy="47320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D6D6D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D6D6D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62771" y="4713730"/>
            <a:ext cx="78658" cy="23597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98080" y="4791455"/>
            <a:ext cx="900683" cy="11887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840" y="284480"/>
            <a:ext cx="8355330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8750" y="1425702"/>
            <a:ext cx="6184900" cy="1852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93201" y="4772581"/>
            <a:ext cx="207009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6D6D6D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ariba.com/item/view/106475" TargetMode="External"/><Relationship Id="rId2" Type="http://schemas.openxmlformats.org/officeDocument/2006/relationships/hyperlink" Target="https://support.ariba.com/item/view/14603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ribaopsupport@mol.h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167" y="1175791"/>
            <a:ext cx="5418633" cy="1516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</a:pPr>
            <a:r>
              <a:rPr sz="2800" spc="80" dirty="0">
                <a:solidFill>
                  <a:srgbClr val="E20017"/>
                </a:solidFill>
              </a:rPr>
              <a:t>MOL </a:t>
            </a:r>
            <a:r>
              <a:rPr sz="2800" spc="-50" dirty="0">
                <a:solidFill>
                  <a:srgbClr val="E20017"/>
                </a:solidFill>
              </a:rPr>
              <a:t>BESZÁLLÍTÓI </a:t>
            </a:r>
            <a:r>
              <a:rPr sz="2800" spc="40" dirty="0">
                <a:solidFill>
                  <a:srgbClr val="E20017"/>
                </a:solidFill>
              </a:rPr>
              <a:t>PORTÁL </a:t>
            </a:r>
            <a:r>
              <a:rPr lang="hu-HU" sz="2800" spc="-25" dirty="0">
                <a:solidFill>
                  <a:srgbClr val="E20017"/>
                </a:solidFill>
              </a:rPr>
              <a:t> GYAKRAN ISMÉTELT KÉRDÉSEK</a:t>
            </a:r>
            <a:endParaRPr sz="28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8069" y="2829217"/>
            <a:ext cx="2152215" cy="4145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80731" y="4732020"/>
            <a:ext cx="1152525" cy="216535"/>
          </a:xfrm>
          <a:custGeom>
            <a:avLst/>
            <a:gdLst/>
            <a:ahLst/>
            <a:cxnLst/>
            <a:rect l="l" t="t" r="r" b="b"/>
            <a:pathLst>
              <a:path w="1152525" h="216535">
                <a:moveTo>
                  <a:pt x="1152144" y="0"/>
                </a:moveTo>
                <a:lnTo>
                  <a:pt x="0" y="0"/>
                </a:lnTo>
                <a:lnTo>
                  <a:pt x="0" y="216407"/>
                </a:lnTo>
                <a:lnTo>
                  <a:pt x="1152144" y="216407"/>
                </a:lnTo>
                <a:lnTo>
                  <a:pt x="1152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560" y="239267"/>
            <a:ext cx="8564880" cy="586740"/>
          </a:xfrm>
          <a:custGeom>
            <a:avLst/>
            <a:gdLst/>
            <a:ahLst/>
            <a:cxnLst/>
            <a:rect l="l" t="t" r="r" b="b"/>
            <a:pathLst>
              <a:path w="8564880" h="586740">
                <a:moveTo>
                  <a:pt x="8564880" y="97790"/>
                </a:moveTo>
                <a:lnTo>
                  <a:pt x="8557184" y="59740"/>
                </a:lnTo>
                <a:lnTo>
                  <a:pt x="8543544" y="39535"/>
                </a:lnTo>
                <a:lnTo>
                  <a:pt x="8543544" y="27432"/>
                </a:lnTo>
                <a:lnTo>
                  <a:pt x="8534387" y="27432"/>
                </a:lnTo>
                <a:lnTo>
                  <a:pt x="8505139" y="7696"/>
                </a:lnTo>
                <a:lnTo>
                  <a:pt x="8467090" y="0"/>
                </a:lnTo>
                <a:lnTo>
                  <a:pt x="97790" y="0"/>
                </a:lnTo>
                <a:lnTo>
                  <a:pt x="59715" y="7696"/>
                </a:lnTo>
                <a:lnTo>
                  <a:pt x="30454" y="27432"/>
                </a:lnTo>
                <a:lnTo>
                  <a:pt x="21336" y="27432"/>
                </a:lnTo>
                <a:lnTo>
                  <a:pt x="21336" y="39497"/>
                </a:lnTo>
                <a:lnTo>
                  <a:pt x="7683" y="59740"/>
                </a:lnTo>
                <a:lnTo>
                  <a:pt x="0" y="97790"/>
                </a:lnTo>
                <a:lnTo>
                  <a:pt x="0" y="488950"/>
                </a:lnTo>
                <a:lnTo>
                  <a:pt x="7683" y="527011"/>
                </a:lnTo>
                <a:lnTo>
                  <a:pt x="28638" y="558088"/>
                </a:lnTo>
                <a:lnTo>
                  <a:pt x="59715" y="579056"/>
                </a:lnTo>
                <a:lnTo>
                  <a:pt x="97790" y="586740"/>
                </a:lnTo>
                <a:lnTo>
                  <a:pt x="8467090" y="586740"/>
                </a:lnTo>
                <a:lnTo>
                  <a:pt x="8505139" y="579056"/>
                </a:lnTo>
                <a:lnTo>
                  <a:pt x="8536216" y="558088"/>
                </a:lnTo>
                <a:lnTo>
                  <a:pt x="8557184" y="527011"/>
                </a:lnTo>
                <a:lnTo>
                  <a:pt x="8564880" y="488950"/>
                </a:lnTo>
                <a:lnTo>
                  <a:pt x="8564880" y="9779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1840" y="284480"/>
            <a:ext cx="8355330" cy="230191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lang="hu-HU" spc="-20" dirty="0"/>
              <a:t>1</a:t>
            </a:r>
            <a:r>
              <a:rPr spc="-20" dirty="0"/>
              <a:t>. </a:t>
            </a:r>
            <a:r>
              <a:rPr spc="70" dirty="0"/>
              <a:t>A regisztráció során </a:t>
            </a:r>
            <a:r>
              <a:rPr dirty="0"/>
              <a:t>a rendszer </a:t>
            </a:r>
            <a:r>
              <a:rPr dirty="0" err="1"/>
              <a:t>azt</a:t>
            </a:r>
            <a:r>
              <a:rPr dirty="0"/>
              <a:t> </a:t>
            </a:r>
            <a:r>
              <a:rPr lang="hu-HU" dirty="0"/>
              <a:t>jelzi</a:t>
            </a:r>
            <a:r>
              <a:rPr dirty="0"/>
              <a:t>, </a:t>
            </a:r>
            <a:r>
              <a:rPr spc="100" dirty="0"/>
              <a:t>hogy már </a:t>
            </a:r>
            <a:r>
              <a:rPr spc="85" dirty="0"/>
              <a:t>van </a:t>
            </a:r>
            <a:r>
              <a:rPr lang="hu-HU" spc="100" dirty="0"/>
              <a:t>Business Network </a:t>
            </a:r>
            <a:r>
              <a:rPr spc="75" dirty="0"/>
              <a:t>fiókom, </a:t>
            </a:r>
            <a:r>
              <a:rPr spc="100" dirty="0"/>
              <a:t>mit </a:t>
            </a:r>
            <a:r>
              <a:rPr spc="-25" dirty="0"/>
              <a:t>tegyek?</a:t>
            </a:r>
          </a:p>
        </p:txBody>
      </p:sp>
      <p:sp>
        <p:nvSpPr>
          <p:cNvPr id="5" name="object 5"/>
          <p:cNvSpPr/>
          <p:nvPr/>
        </p:nvSpPr>
        <p:spPr>
          <a:xfrm>
            <a:off x="237744" y="1437131"/>
            <a:ext cx="8566785" cy="617220"/>
          </a:xfrm>
          <a:custGeom>
            <a:avLst/>
            <a:gdLst/>
            <a:ahLst/>
            <a:cxnLst/>
            <a:rect l="l" t="t" r="r" b="b"/>
            <a:pathLst>
              <a:path w="8566785" h="617219">
                <a:moveTo>
                  <a:pt x="8566404" y="102870"/>
                </a:moveTo>
                <a:lnTo>
                  <a:pt x="8558301" y="62852"/>
                </a:lnTo>
                <a:lnTo>
                  <a:pt x="8545068" y="43230"/>
                </a:lnTo>
                <a:lnTo>
                  <a:pt x="8545068" y="30480"/>
                </a:lnTo>
                <a:lnTo>
                  <a:pt x="8536470" y="30480"/>
                </a:lnTo>
                <a:lnTo>
                  <a:pt x="8536254" y="30149"/>
                </a:lnTo>
                <a:lnTo>
                  <a:pt x="8503552" y="8102"/>
                </a:lnTo>
                <a:lnTo>
                  <a:pt x="8463534" y="0"/>
                </a:lnTo>
                <a:lnTo>
                  <a:pt x="102870" y="0"/>
                </a:lnTo>
                <a:lnTo>
                  <a:pt x="62826" y="8102"/>
                </a:lnTo>
                <a:lnTo>
                  <a:pt x="30124" y="30149"/>
                </a:lnTo>
                <a:lnTo>
                  <a:pt x="29895" y="30480"/>
                </a:lnTo>
                <a:lnTo>
                  <a:pt x="22860" y="30480"/>
                </a:lnTo>
                <a:lnTo>
                  <a:pt x="22860" y="4093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2860" y="576313"/>
                </a:lnTo>
                <a:lnTo>
                  <a:pt x="22860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3534" y="617220"/>
                </a:lnTo>
                <a:lnTo>
                  <a:pt x="8503552" y="609130"/>
                </a:lnTo>
                <a:lnTo>
                  <a:pt x="8536254" y="587082"/>
                </a:lnTo>
                <a:lnTo>
                  <a:pt x="8536483" y="586740"/>
                </a:lnTo>
                <a:lnTo>
                  <a:pt x="8545068" y="586740"/>
                </a:lnTo>
                <a:lnTo>
                  <a:pt x="8545068" y="574014"/>
                </a:lnTo>
                <a:lnTo>
                  <a:pt x="8558301" y="554380"/>
                </a:lnTo>
                <a:lnTo>
                  <a:pt x="8566404" y="514350"/>
                </a:lnTo>
                <a:lnTo>
                  <a:pt x="8566404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0939" y="1619250"/>
            <a:ext cx="7166661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hu-HU" sz="14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hu-HU" sz="1400" spc="7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Mi a teendőm, ha nem látom a végleges regisztrációs kérdőívet</a:t>
            </a:r>
            <a:endParaRPr sz="1400" spc="7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6496" y="2125726"/>
            <a:ext cx="8437880" cy="11592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kern="0"/>
            </a:defPPr>
            <a:lvl1pPr marL="12700" marR="5080">
              <a:lnSpc>
                <a:spcPct val="100000"/>
              </a:lnSpc>
              <a:spcBef>
                <a:spcPts val="100"/>
              </a:spcBef>
              <a:defRPr sz="1200">
                <a:latin typeface="Calibri"/>
                <a:cs typeface="Calibri"/>
              </a:defRPr>
            </a:lvl1pPr>
          </a:lstStyle>
          <a:p>
            <a:r>
              <a:rPr lang="hu-HU" dirty="0"/>
              <a:t>Több megoldás is lehetséges: </a:t>
            </a:r>
          </a:p>
          <a:p>
            <a:pPr marL="241300" indent="-228600">
              <a:buAutoNum type="arabicPeriod"/>
            </a:pPr>
            <a:r>
              <a:rPr lang="hu-HU" dirty="0"/>
              <a:t>Az Business Network fiókba történő bejelentkezés után kérjük váltson a bal felső sarokban található „</a:t>
            </a:r>
            <a:r>
              <a:rPr lang="hu-HU" dirty="0" err="1"/>
              <a:t>Proposals</a:t>
            </a:r>
            <a:r>
              <a:rPr lang="hu-HU" dirty="0"/>
              <a:t> and </a:t>
            </a:r>
            <a:r>
              <a:rPr lang="hu-HU" dirty="0" err="1"/>
              <a:t>Questionnaires</a:t>
            </a:r>
            <a:r>
              <a:rPr lang="hu-HU" dirty="0"/>
              <a:t>” modulra a megfelelő űrlapok és adatok megjelenítéséhez. </a:t>
            </a:r>
          </a:p>
          <a:p>
            <a:endParaRPr lang="hu-HU" dirty="0"/>
          </a:p>
          <a:p>
            <a:pPr marL="241300" indent="-228600">
              <a:buAutoNum type="arabicPeriod"/>
            </a:pPr>
            <a:r>
              <a:rPr lang="hu-HU" dirty="0"/>
              <a:t>2. Előfordulhat, hogy a folyamatot a regisztrációs kérdőív véglegesítése előtt szakította meg. Lépjen kapcsolatba a megfelelő MOL-os beszerzővel és kérje a link </a:t>
            </a:r>
            <a:r>
              <a:rPr lang="hu-HU" dirty="0" err="1"/>
              <a:t>újraküldését</a:t>
            </a:r>
            <a:r>
              <a:rPr lang="hu-HU" dirty="0"/>
              <a:t> és ezzel jelentkezzen be fiókjába aktuális fiókadataival.</a:t>
            </a:r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317398" y="951103"/>
            <a:ext cx="77819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1200" dirty="0">
                <a:latin typeface="Calibri"/>
                <a:cs typeface="Calibri"/>
              </a:rPr>
              <a:t>Az üzenet megjelenésekor látható a lehetségesen Önhöz tartozó SAP Business Network fiók adminisztrátorának adatai. Kérjük lépjen kapcsolatba az adminisztrátorral, vagy keressen bennünket az </a:t>
            </a:r>
            <a:r>
              <a:rPr lang="hu-HU" sz="1200" b="1" dirty="0">
                <a:latin typeface="Calibri"/>
                <a:cs typeface="Calibri"/>
              </a:rPr>
              <a:t>aribaopsupport@mol.hu </a:t>
            </a:r>
            <a:r>
              <a:rPr lang="hu-HU" sz="1200" dirty="0">
                <a:latin typeface="Calibri"/>
                <a:cs typeface="Calibri"/>
              </a:rPr>
              <a:t>címen.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16408" y="3493008"/>
            <a:ext cx="8566785" cy="619125"/>
          </a:xfrm>
          <a:custGeom>
            <a:avLst/>
            <a:gdLst/>
            <a:ahLst/>
            <a:cxnLst/>
            <a:rect l="l" t="t" r="r" b="b"/>
            <a:pathLst>
              <a:path w="8566785" h="619125">
                <a:moveTo>
                  <a:pt x="8566404" y="103124"/>
                </a:moveTo>
                <a:lnTo>
                  <a:pt x="8558289" y="63017"/>
                </a:lnTo>
                <a:lnTo>
                  <a:pt x="8543544" y="41160"/>
                </a:lnTo>
                <a:lnTo>
                  <a:pt x="8543544" y="30480"/>
                </a:lnTo>
                <a:lnTo>
                  <a:pt x="8536330" y="30480"/>
                </a:lnTo>
                <a:lnTo>
                  <a:pt x="8536178" y="30238"/>
                </a:lnTo>
                <a:lnTo>
                  <a:pt x="8503387" y="8115"/>
                </a:lnTo>
                <a:lnTo>
                  <a:pt x="8463280" y="0"/>
                </a:lnTo>
                <a:lnTo>
                  <a:pt x="103124" y="0"/>
                </a:lnTo>
                <a:lnTo>
                  <a:pt x="62979" y="8115"/>
                </a:lnTo>
                <a:lnTo>
                  <a:pt x="30200" y="30226"/>
                </a:lnTo>
                <a:lnTo>
                  <a:pt x="30022" y="30480"/>
                </a:lnTo>
                <a:lnTo>
                  <a:pt x="21336" y="30480"/>
                </a:lnTo>
                <a:lnTo>
                  <a:pt x="21336" y="43383"/>
                </a:lnTo>
                <a:lnTo>
                  <a:pt x="8102" y="63017"/>
                </a:lnTo>
                <a:lnTo>
                  <a:pt x="0" y="103124"/>
                </a:lnTo>
                <a:lnTo>
                  <a:pt x="0" y="515620"/>
                </a:lnTo>
                <a:lnTo>
                  <a:pt x="8102" y="555764"/>
                </a:lnTo>
                <a:lnTo>
                  <a:pt x="21336" y="575398"/>
                </a:lnTo>
                <a:lnTo>
                  <a:pt x="21336" y="588264"/>
                </a:lnTo>
                <a:lnTo>
                  <a:pt x="30010" y="588264"/>
                </a:lnTo>
                <a:lnTo>
                  <a:pt x="30200" y="588543"/>
                </a:lnTo>
                <a:lnTo>
                  <a:pt x="62979" y="610641"/>
                </a:lnTo>
                <a:lnTo>
                  <a:pt x="103124" y="618744"/>
                </a:lnTo>
                <a:lnTo>
                  <a:pt x="8463280" y="618744"/>
                </a:lnTo>
                <a:lnTo>
                  <a:pt x="8503387" y="610641"/>
                </a:lnTo>
                <a:lnTo>
                  <a:pt x="8536178" y="588543"/>
                </a:lnTo>
                <a:lnTo>
                  <a:pt x="8536356" y="588264"/>
                </a:lnTo>
                <a:lnTo>
                  <a:pt x="8543544" y="588264"/>
                </a:lnTo>
                <a:lnTo>
                  <a:pt x="8543544" y="577634"/>
                </a:lnTo>
                <a:lnTo>
                  <a:pt x="8558289" y="555764"/>
                </a:lnTo>
                <a:lnTo>
                  <a:pt x="8566404" y="515620"/>
                </a:lnTo>
                <a:lnTo>
                  <a:pt x="8566404" y="103124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8993" y="3676650"/>
            <a:ext cx="6763384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400" spc="-7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1400" spc="-7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1400" spc="85" dirty="0">
                <a:solidFill>
                  <a:srgbClr val="FFFFFF"/>
                </a:solidFill>
                <a:latin typeface="Arial"/>
                <a:cs typeface="Arial"/>
              </a:rPr>
              <a:t>Mi </a:t>
            </a:r>
            <a:r>
              <a:rPr sz="1400" spc="95" dirty="0">
                <a:solidFill>
                  <a:srgbClr val="FFFFFF"/>
                </a:solidFill>
                <a:latin typeface="Arial"/>
                <a:cs typeface="Arial"/>
              </a:rPr>
              <a:t>történik</a:t>
            </a:r>
            <a:r>
              <a:rPr sz="1400" spc="10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1400" spc="85" dirty="0">
                <a:solidFill>
                  <a:srgbClr val="FFFFFF"/>
                </a:solidFill>
                <a:latin typeface="Arial"/>
                <a:cs typeface="Arial"/>
              </a:rPr>
              <a:t>miután </a:t>
            </a:r>
            <a:r>
              <a:rPr sz="1400" spc="114" dirty="0">
                <a:solidFill>
                  <a:srgbClr val="FFFFFF"/>
                </a:solidFill>
                <a:latin typeface="Arial"/>
                <a:cs typeface="Arial"/>
              </a:rPr>
              <a:t>kitöltöttem </a:t>
            </a:r>
            <a:r>
              <a:rPr sz="1400" spc="65" dirty="0">
                <a:solidFill>
                  <a:srgbClr val="FFFFFF"/>
                </a:solidFill>
                <a:latin typeface="Arial"/>
                <a:cs typeface="Arial"/>
              </a:rPr>
              <a:t>a végleges </a:t>
            </a:r>
            <a:r>
              <a:rPr sz="1400" spc="80" dirty="0">
                <a:solidFill>
                  <a:srgbClr val="FFFFFF"/>
                </a:solidFill>
                <a:latin typeface="Arial"/>
                <a:cs typeface="Arial"/>
              </a:rPr>
              <a:t>regisztrációs </a:t>
            </a:r>
            <a:r>
              <a:rPr sz="1400" spc="50" dirty="0">
                <a:solidFill>
                  <a:srgbClr val="FFFFFF"/>
                </a:solidFill>
                <a:latin typeface="Arial"/>
                <a:cs typeface="Arial"/>
              </a:rPr>
              <a:t>kérdőívet?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11" name="object 11"/>
          <p:cNvSpPr txBox="1"/>
          <p:nvPr/>
        </p:nvSpPr>
        <p:spPr>
          <a:xfrm>
            <a:off x="244551" y="4201159"/>
            <a:ext cx="8437880" cy="3987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5"/>
              </a:spcBef>
            </a:pPr>
            <a:r>
              <a:rPr lang="hu-HU" sz="1200" dirty="0">
                <a:latin typeface="Calibri"/>
                <a:cs typeface="Calibri"/>
              </a:rPr>
              <a:t>A kitöltött kérdőív feltöltése után kérjük várja meg a visszaigazolást. A jóváhagyást követően jogosulttá válik a beszerzési események meghívóinak fogadására. A projekt jellegétől függően még szükség lehet előminősítési kérdőív kitöltésére is.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80731" y="4732020"/>
            <a:ext cx="1152525" cy="216535"/>
          </a:xfrm>
          <a:custGeom>
            <a:avLst/>
            <a:gdLst/>
            <a:ahLst/>
            <a:cxnLst/>
            <a:rect l="l" t="t" r="r" b="b"/>
            <a:pathLst>
              <a:path w="1152525" h="216535">
                <a:moveTo>
                  <a:pt x="1152144" y="0"/>
                </a:moveTo>
                <a:lnTo>
                  <a:pt x="0" y="0"/>
                </a:lnTo>
                <a:lnTo>
                  <a:pt x="0" y="216407"/>
                </a:lnTo>
                <a:lnTo>
                  <a:pt x="1152144" y="216407"/>
                </a:lnTo>
                <a:lnTo>
                  <a:pt x="1152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618601" y="4747056"/>
            <a:ext cx="977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6D6D6D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9560" y="158495"/>
            <a:ext cx="8564880" cy="588645"/>
          </a:xfrm>
          <a:custGeom>
            <a:avLst/>
            <a:gdLst/>
            <a:ahLst/>
            <a:cxnLst/>
            <a:rect l="l" t="t" r="r" b="b"/>
            <a:pathLst>
              <a:path w="8564880" h="588645">
                <a:moveTo>
                  <a:pt x="8564880" y="98044"/>
                </a:moveTo>
                <a:lnTo>
                  <a:pt x="8557158" y="59905"/>
                </a:lnTo>
                <a:lnTo>
                  <a:pt x="8543544" y="39725"/>
                </a:lnTo>
                <a:lnTo>
                  <a:pt x="8543544" y="28956"/>
                </a:lnTo>
                <a:lnTo>
                  <a:pt x="8536280" y="28956"/>
                </a:lnTo>
                <a:lnTo>
                  <a:pt x="8536140" y="28740"/>
                </a:lnTo>
                <a:lnTo>
                  <a:pt x="8504974" y="7721"/>
                </a:lnTo>
                <a:lnTo>
                  <a:pt x="8466836" y="0"/>
                </a:lnTo>
                <a:lnTo>
                  <a:pt x="98044" y="0"/>
                </a:lnTo>
                <a:lnTo>
                  <a:pt x="59867" y="7721"/>
                </a:lnTo>
                <a:lnTo>
                  <a:pt x="28714" y="28740"/>
                </a:lnTo>
                <a:lnTo>
                  <a:pt x="28562" y="28956"/>
                </a:lnTo>
                <a:lnTo>
                  <a:pt x="21336" y="28956"/>
                </a:lnTo>
                <a:lnTo>
                  <a:pt x="21336" y="39687"/>
                </a:lnTo>
                <a:lnTo>
                  <a:pt x="7696" y="59905"/>
                </a:lnTo>
                <a:lnTo>
                  <a:pt x="0" y="98044"/>
                </a:lnTo>
                <a:lnTo>
                  <a:pt x="0" y="490220"/>
                </a:lnTo>
                <a:lnTo>
                  <a:pt x="7696" y="528370"/>
                </a:lnTo>
                <a:lnTo>
                  <a:pt x="28714" y="559536"/>
                </a:lnTo>
                <a:lnTo>
                  <a:pt x="59867" y="580555"/>
                </a:lnTo>
                <a:lnTo>
                  <a:pt x="98044" y="588264"/>
                </a:lnTo>
                <a:lnTo>
                  <a:pt x="8466836" y="588264"/>
                </a:lnTo>
                <a:lnTo>
                  <a:pt x="8504974" y="580555"/>
                </a:lnTo>
                <a:lnTo>
                  <a:pt x="8536140" y="559536"/>
                </a:lnTo>
                <a:lnTo>
                  <a:pt x="8557158" y="528370"/>
                </a:lnTo>
                <a:lnTo>
                  <a:pt x="8564880" y="490220"/>
                </a:lnTo>
                <a:lnTo>
                  <a:pt x="8564880" y="98044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1840" y="284480"/>
            <a:ext cx="835533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hu-HU" spc="-85" dirty="0"/>
              <a:t>4</a:t>
            </a:r>
            <a:r>
              <a:rPr spc="-85" dirty="0"/>
              <a:t>. </a:t>
            </a:r>
            <a:r>
              <a:rPr spc="80" dirty="0"/>
              <a:t>Mi </a:t>
            </a:r>
            <a:r>
              <a:rPr spc="90" dirty="0"/>
              <a:t>történik, </a:t>
            </a:r>
            <a:r>
              <a:rPr spc="85" dirty="0"/>
              <a:t>miután </a:t>
            </a:r>
            <a:r>
              <a:rPr spc="125" dirty="0"/>
              <a:t>kitöltöttem </a:t>
            </a:r>
            <a:r>
              <a:rPr spc="80" dirty="0"/>
              <a:t>a minősítési </a:t>
            </a:r>
            <a:r>
              <a:rPr spc="50" dirty="0"/>
              <a:t>kérdőívet?</a:t>
            </a:r>
          </a:p>
        </p:txBody>
      </p:sp>
      <p:sp>
        <p:nvSpPr>
          <p:cNvPr id="6" name="object 6"/>
          <p:cNvSpPr/>
          <p:nvPr/>
        </p:nvSpPr>
        <p:spPr>
          <a:xfrm>
            <a:off x="237744" y="1408175"/>
            <a:ext cx="8566785" cy="617220"/>
          </a:xfrm>
          <a:custGeom>
            <a:avLst/>
            <a:gdLst/>
            <a:ahLst/>
            <a:cxnLst/>
            <a:rect l="l" t="t" r="r" b="b"/>
            <a:pathLst>
              <a:path w="8566785" h="617219">
                <a:moveTo>
                  <a:pt x="8566404" y="102870"/>
                </a:moveTo>
                <a:lnTo>
                  <a:pt x="8558301" y="62852"/>
                </a:lnTo>
                <a:lnTo>
                  <a:pt x="8545068" y="43230"/>
                </a:lnTo>
                <a:lnTo>
                  <a:pt x="8545068" y="30492"/>
                </a:lnTo>
                <a:lnTo>
                  <a:pt x="8536483" y="30492"/>
                </a:lnTo>
                <a:lnTo>
                  <a:pt x="8536254" y="30149"/>
                </a:lnTo>
                <a:lnTo>
                  <a:pt x="8503552" y="8102"/>
                </a:lnTo>
                <a:lnTo>
                  <a:pt x="8463534" y="0"/>
                </a:lnTo>
                <a:lnTo>
                  <a:pt x="102870" y="0"/>
                </a:lnTo>
                <a:lnTo>
                  <a:pt x="62826" y="8102"/>
                </a:lnTo>
                <a:lnTo>
                  <a:pt x="30124" y="30149"/>
                </a:lnTo>
                <a:lnTo>
                  <a:pt x="29883" y="30492"/>
                </a:lnTo>
                <a:lnTo>
                  <a:pt x="22860" y="30492"/>
                </a:lnTo>
                <a:lnTo>
                  <a:pt x="22860" y="4093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2860" y="576313"/>
                </a:lnTo>
                <a:lnTo>
                  <a:pt x="22860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3534" y="617220"/>
                </a:lnTo>
                <a:lnTo>
                  <a:pt x="8503552" y="609130"/>
                </a:lnTo>
                <a:lnTo>
                  <a:pt x="8536254" y="587082"/>
                </a:lnTo>
                <a:lnTo>
                  <a:pt x="8536483" y="586740"/>
                </a:lnTo>
                <a:lnTo>
                  <a:pt x="8545068" y="586740"/>
                </a:lnTo>
                <a:lnTo>
                  <a:pt x="8545068" y="574014"/>
                </a:lnTo>
                <a:lnTo>
                  <a:pt x="8558301" y="554380"/>
                </a:lnTo>
                <a:lnTo>
                  <a:pt x="8566404" y="514350"/>
                </a:lnTo>
                <a:lnTo>
                  <a:pt x="8566404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0939" y="1590294"/>
            <a:ext cx="8317662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hu-HU" sz="1400" spc="-7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hu-HU" sz="1400" spc="5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Több regisztrációs meghívót is kaptam. Ezek tartalmukat tekintve azonosak? </a:t>
            </a:r>
            <a:endParaRPr sz="1400" spc="5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5452" y="2037079"/>
            <a:ext cx="8309609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034">
              <a:lnSpc>
                <a:spcPct val="100000"/>
              </a:lnSpc>
              <a:spcBef>
                <a:spcPts val="100"/>
              </a:spcBef>
            </a:pPr>
            <a:r>
              <a:rPr lang="hu-HU" sz="1200" spc="-10" dirty="0">
                <a:latin typeface="Calibri"/>
                <a:cs typeface="Calibri"/>
              </a:rPr>
              <a:t>Amennyiben több üzleti partnerrel is kapcsolatban áll (pl. a MOL-lal és egy másik céggel is), az egyes cégektől külön meghívót kap. A regisztrációs és előminősítési kérdőívek kezelhetőek egy Business Network fiókból de mindegyik meghívó cég esetében külön-külön el kell végezni a regisztrációt és a minősítést. </a:t>
            </a:r>
          </a:p>
          <a:p>
            <a:pPr marL="12700" marR="26034">
              <a:lnSpc>
                <a:spcPct val="100000"/>
              </a:lnSpc>
              <a:spcBef>
                <a:spcPts val="100"/>
              </a:spcBef>
            </a:pPr>
            <a:r>
              <a:rPr lang="hu-HU" sz="1200" u="sng" spc="-10" dirty="0">
                <a:latin typeface="Calibri"/>
                <a:cs typeface="Calibri"/>
              </a:rPr>
              <a:t>FONTOS</a:t>
            </a:r>
            <a:r>
              <a:rPr lang="hu-HU" sz="1200" spc="-10" dirty="0">
                <a:latin typeface="Calibri"/>
                <a:cs typeface="Calibri"/>
              </a:rPr>
              <a:t>: A böngésző különböző fülein ne legyen egyidejűleg nyitva több SAP Ariba meghívó. Ha egyszerre több meghívó is nyitva van, előfordulhat, hogy véletlenül egy másik cégre tölti fel a kérdőívet.</a:t>
            </a:r>
            <a:endParaRPr sz="1200" spc="-1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7398" y="769746"/>
            <a:ext cx="82829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1200" spc="-10" dirty="0">
                <a:latin typeface="Calibri"/>
                <a:cs typeface="Calibri"/>
              </a:rPr>
              <a:t>A kitöltött kérdőív feltöltése után kérjük várja meg a visszaigazolást. A jóváhagyást követően már előminősített beszállítóként bonyolíthat tranzakciókat a MOL-lal. </a:t>
            </a:r>
            <a:endParaRPr sz="1200" spc="-1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6408" y="3195827"/>
            <a:ext cx="8566785" cy="617220"/>
          </a:xfrm>
          <a:custGeom>
            <a:avLst/>
            <a:gdLst/>
            <a:ahLst/>
            <a:cxnLst/>
            <a:rect l="l" t="t" r="r" b="b"/>
            <a:pathLst>
              <a:path w="8566785" h="617220">
                <a:moveTo>
                  <a:pt x="8566404" y="102870"/>
                </a:moveTo>
                <a:lnTo>
                  <a:pt x="8558301" y="62852"/>
                </a:lnTo>
                <a:lnTo>
                  <a:pt x="8543544" y="40970"/>
                </a:lnTo>
                <a:lnTo>
                  <a:pt x="8543544" y="30492"/>
                </a:lnTo>
                <a:lnTo>
                  <a:pt x="8536483" y="30492"/>
                </a:lnTo>
                <a:lnTo>
                  <a:pt x="8536254" y="30149"/>
                </a:lnTo>
                <a:lnTo>
                  <a:pt x="8503552" y="8102"/>
                </a:lnTo>
                <a:lnTo>
                  <a:pt x="8463534" y="0"/>
                </a:lnTo>
                <a:lnTo>
                  <a:pt x="102870" y="0"/>
                </a:lnTo>
                <a:lnTo>
                  <a:pt x="62826" y="8102"/>
                </a:lnTo>
                <a:lnTo>
                  <a:pt x="30124" y="30149"/>
                </a:lnTo>
                <a:lnTo>
                  <a:pt x="29883" y="30492"/>
                </a:lnTo>
                <a:lnTo>
                  <a:pt x="21336" y="30492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3534" y="617220"/>
                </a:lnTo>
                <a:lnTo>
                  <a:pt x="8503552" y="609130"/>
                </a:lnTo>
                <a:lnTo>
                  <a:pt x="8536254" y="587082"/>
                </a:lnTo>
                <a:lnTo>
                  <a:pt x="8536483" y="586740"/>
                </a:lnTo>
                <a:lnTo>
                  <a:pt x="8543544" y="586740"/>
                </a:lnTo>
                <a:lnTo>
                  <a:pt x="8543544" y="576275"/>
                </a:lnTo>
                <a:lnTo>
                  <a:pt x="8558301" y="554380"/>
                </a:lnTo>
                <a:lnTo>
                  <a:pt x="8566404" y="514350"/>
                </a:lnTo>
                <a:lnTo>
                  <a:pt x="8566404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8992" y="3378453"/>
            <a:ext cx="734100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400" spc="-15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1400" spc="-15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hu-HU" sz="14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400" spc="5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Milyen előnyökkel jár az Business Network-</a:t>
            </a:r>
            <a:r>
              <a:rPr lang="hu-HU" sz="1400" spc="50" dirty="0" err="1">
                <a:solidFill>
                  <a:schemeClr val="bg1"/>
                </a:solidFill>
                <a:latin typeface="Arial"/>
                <a:ea typeface="+mj-ea"/>
                <a:cs typeface="Arial"/>
              </a:rPr>
              <a:t>höz</a:t>
            </a:r>
            <a:r>
              <a:rPr lang="hu-HU" sz="1400" spc="5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 való csatlakozás?</a:t>
            </a:r>
            <a:endParaRPr sz="1400" spc="50" dirty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496" y="3854297"/>
            <a:ext cx="82613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hu-HU" sz="1200" spc="-10" dirty="0">
                <a:latin typeface="Calibri"/>
                <a:cs typeface="Calibri"/>
              </a:rPr>
              <a:t>A MOL az SAP Ariba megvalósításával tervezi hatékonyabbá tenni a beszállítói kapcsolattartást. Ennek előnyei közé tartozik mindkét oldalon a manuális </a:t>
            </a:r>
            <a:r>
              <a:rPr lang="hu-HU" sz="1200" spc="-10" dirty="0" err="1">
                <a:latin typeface="Calibri"/>
                <a:cs typeface="Calibri"/>
              </a:rPr>
              <a:t>munkavégzés</a:t>
            </a:r>
            <a:r>
              <a:rPr lang="hu-HU" sz="1200" spc="-10" dirty="0">
                <a:latin typeface="Calibri"/>
                <a:cs typeface="Calibri"/>
              </a:rPr>
              <a:t> kiváltása és a </a:t>
            </a:r>
            <a:r>
              <a:rPr lang="hu-HU" sz="1200" spc="-10" dirty="0" err="1">
                <a:latin typeface="Calibri"/>
                <a:cs typeface="Calibri"/>
              </a:rPr>
              <a:t>duplikációk</a:t>
            </a:r>
            <a:r>
              <a:rPr lang="hu-HU" sz="1200" spc="-10" dirty="0">
                <a:latin typeface="Calibri"/>
                <a:cs typeface="Calibri"/>
              </a:rPr>
              <a:t> megszüntetése. Ezzel biztosítható, hogy a beszállítói adatok mindig naprakészek és pontosak legyenek. Az SAP Business Network a MOL-lal folytatott együttműködés elsődleges csatornája. Ezen a felületen jelennek meg a tenderkiírások, a megrendelések és itt adhatja fel a megrendelésekre vonatkozó visszaigazolásokat is</a:t>
            </a:r>
            <a:endParaRPr sz="1200" spc="-1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80731" y="4732020"/>
            <a:ext cx="1152525" cy="216535"/>
          </a:xfrm>
          <a:custGeom>
            <a:avLst/>
            <a:gdLst/>
            <a:ahLst/>
            <a:cxnLst/>
            <a:rect l="l" t="t" r="r" b="b"/>
            <a:pathLst>
              <a:path w="1152525" h="216535">
                <a:moveTo>
                  <a:pt x="1152144" y="0"/>
                </a:moveTo>
                <a:lnTo>
                  <a:pt x="0" y="0"/>
                </a:lnTo>
                <a:lnTo>
                  <a:pt x="0" y="216407"/>
                </a:lnTo>
                <a:lnTo>
                  <a:pt x="1152144" y="216407"/>
                </a:lnTo>
                <a:lnTo>
                  <a:pt x="11521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1940" y="187451"/>
            <a:ext cx="8564880" cy="588645"/>
          </a:xfrm>
          <a:custGeom>
            <a:avLst/>
            <a:gdLst/>
            <a:ahLst/>
            <a:cxnLst/>
            <a:rect l="l" t="t" r="r" b="b"/>
            <a:pathLst>
              <a:path w="8564880" h="588645">
                <a:moveTo>
                  <a:pt x="8564880" y="98044"/>
                </a:moveTo>
                <a:lnTo>
                  <a:pt x="8557158" y="59905"/>
                </a:lnTo>
                <a:lnTo>
                  <a:pt x="8543544" y="39725"/>
                </a:lnTo>
                <a:lnTo>
                  <a:pt x="8543544" y="28956"/>
                </a:lnTo>
                <a:lnTo>
                  <a:pt x="8536280" y="28956"/>
                </a:lnTo>
                <a:lnTo>
                  <a:pt x="8536140" y="28740"/>
                </a:lnTo>
                <a:lnTo>
                  <a:pt x="8504974" y="7721"/>
                </a:lnTo>
                <a:lnTo>
                  <a:pt x="8466836" y="0"/>
                </a:lnTo>
                <a:lnTo>
                  <a:pt x="98044" y="0"/>
                </a:lnTo>
                <a:lnTo>
                  <a:pt x="59867" y="7721"/>
                </a:lnTo>
                <a:lnTo>
                  <a:pt x="28714" y="28740"/>
                </a:lnTo>
                <a:lnTo>
                  <a:pt x="28562" y="28956"/>
                </a:lnTo>
                <a:lnTo>
                  <a:pt x="21336" y="28956"/>
                </a:lnTo>
                <a:lnTo>
                  <a:pt x="21336" y="39687"/>
                </a:lnTo>
                <a:lnTo>
                  <a:pt x="7696" y="59905"/>
                </a:lnTo>
                <a:lnTo>
                  <a:pt x="0" y="98044"/>
                </a:lnTo>
                <a:lnTo>
                  <a:pt x="0" y="490220"/>
                </a:lnTo>
                <a:lnTo>
                  <a:pt x="7696" y="528370"/>
                </a:lnTo>
                <a:lnTo>
                  <a:pt x="28714" y="559536"/>
                </a:lnTo>
                <a:lnTo>
                  <a:pt x="59867" y="580555"/>
                </a:lnTo>
                <a:lnTo>
                  <a:pt x="98044" y="588264"/>
                </a:lnTo>
                <a:lnTo>
                  <a:pt x="8466836" y="588264"/>
                </a:lnTo>
                <a:lnTo>
                  <a:pt x="8504974" y="580555"/>
                </a:lnTo>
                <a:lnTo>
                  <a:pt x="8536140" y="559536"/>
                </a:lnTo>
                <a:lnTo>
                  <a:pt x="8557158" y="528370"/>
                </a:lnTo>
                <a:lnTo>
                  <a:pt x="8564880" y="490220"/>
                </a:lnTo>
                <a:lnTo>
                  <a:pt x="8564880" y="98044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1840" y="284480"/>
            <a:ext cx="8355330" cy="274433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5080">
              <a:lnSpc>
                <a:spcPct val="100000"/>
              </a:lnSpc>
              <a:spcBef>
                <a:spcPts val="105"/>
              </a:spcBef>
            </a:pPr>
            <a:r>
              <a:rPr lang="hu-HU" spc="-270" dirty="0"/>
              <a:t>7.   </a:t>
            </a:r>
            <a:r>
              <a:rPr lang="hu-HU" dirty="0"/>
              <a:t>Mi a teendőm abban az esetben, ha nem kapom meg a regisztrációs linket?</a:t>
            </a:r>
            <a:endParaRPr spc="40" dirty="0"/>
          </a:p>
        </p:txBody>
      </p:sp>
      <p:sp>
        <p:nvSpPr>
          <p:cNvPr id="5" name="object 5"/>
          <p:cNvSpPr/>
          <p:nvPr/>
        </p:nvSpPr>
        <p:spPr>
          <a:xfrm>
            <a:off x="237744" y="2301239"/>
            <a:ext cx="8566785" cy="619125"/>
          </a:xfrm>
          <a:custGeom>
            <a:avLst/>
            <a:gdLst/>
            <a:ahLst/>
            <a:cxnLst/>
            <a:rect l="l" t="t" r="r" b="b"/>
            <a:pathLst>
              <a:path w="8566785" h="619125">
                <a:moveTo>
                  <a:pt x="8566404" y="103124"/>
                </a:moveTo>
                <a:lnTo>
                  <a:pt x="8558289" y="63017"/>
                </a:lnTo>
                <a:lnTo>
                  <a:pt x="8545068" y="43421"/>
                </a:lnTo>
                <a:lnTo>
                  <a:pt x="8545068" y="30492"/>
                </a:lnTo>
                <a:lnTo>
                  <a:pt x="8536356" y="30492"/>
                </a:lnTo>
                <a:lnTo>
                  <a:pt x="8536178" y="30226"/>
                </a:lnTo>
                <a:lnTo>
                  <a:pt x="8503387" y="8115"/>
                </a:lnTo>
                <a:lnTo>
                  <a:pt x="8463280" y="0"/>
                </a:lnTo>
                <a:lnTo>
                  <a:pt x="103124" y="0"/>
                </a:lnTo>
                <a:lnTo>
                  <a:pt x="62979" y="8115"/>
                </a:lnTo>
                <a:lnTo>
                  <a:pt x="30200" y="30226"/>
                </a:lnTo>
                <a:lnTo>
                  <a:pt x="30010" y="30492"/>
                </a:lnTo>
                <a:lnTo>
                  <a:pt x="22860" y="30492"/>
                </a:lnTo>
                <a:lnTo>
                  <a:pt x="22860" y="41122"/>
                </a:lnTo>
                <a:lnTo>
                  <a:pt x="8102" y="63017"/>
                </a:lnTo>
                <a:lnTo>
                  <a:pt x="0" y="103124"/>
                </a:lnTo>
                <a:lnTo>
                  <a:pt x="0" y="515620"/>
                </a:lnTo>
                <a:lnTo>
                  <a:pt x="8102" y="555739"/>
                </a:lnTo>
                <a:lnTo>
                  <a:pt x="22860" y="577634"/>
                </a:lnTo>
                <a:lnTo>
                  <a:pt x="22860" y="588264"/>
                </a:lnTo>
                <a:lnTo>
                  <a:pt x="30022" y="588264"/>
                </a:lnTo>
                <a:lnTo>
                  <a:pt x="30200" y="588518"/>
                </a:lnTo>
                <a:lnTo>
                  <a:pt x="62979" y="610641"/>
                </a:lnTo>
                <a:lnTo>
                  <a:pt x="103124" y="618744"/>
                </a:lnTo>
                <a:lnTo>
                  <a:pt x="8463280" y="618744"/>
                </a:lnTo>
                <a:lnTo>
                  <a:pt x="8503387" y="610641"/>
                </a:lnTo>
                <a:lnTo>
                  <a:pt x="8536178" y="588518"/>
                </a:lnTo>
                <a:lnTo>
                  <a:pt x="8536343" y="588264"/>
                </a:lnTo>
                <a:lnTo>
                  <a:pt x="8545068" y="588264"/>
                </a:lnTo>
                <a:lnTo>
                  <a:pt x="8545068" y="575348"/>
                </a:lnTo>
                <a:lnTo>
                  <a:pt x="8558289" y="555739"/>
                </a:lnTo>
                <a:lnTo>
                  <a:pt x="8566404" y="515620"/>
                </a:lnTo>
                <a:lnTo>
                  <a:pt x="8566404" y="103124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0939" y="2387549"/>
            <a:ext cx="8427720" cy="423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spcBef>
                <a:spcPts val="105"/>
              </a:spcBef>
            </a:pPr>
            <a:r>
              <a:rPr lang="hu-HU" sz="1400" spc="-15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1400" spc="-15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hu-HU" sz="14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Ha már van SAP Business Network fiókom, miért jelenik meg az a kérdést, hogy kívánok-e újat létrehozni</a:t>
            </a:r>
            <a:r>
              <a:rPr sz="1400" dirty="0">
                <a:solidFill>
                  <a:schemeClr val="bg1"/>
                </a:solidFill>
                <a:latin typeface="Arial"/>
                <a:ea typeface="+mj-ea"/>
                <a:cs typeface="Arial"/>
              </a:rPr>
              <a:t>?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618601" y="4772581"/>
            <a:ext cx="1035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5"/>
              </a:lnSpc>
            </a:pPr>
            <a:r>
              <a:rPr sz="1000" spc="10" dirty="0">
                <a:solidFill>
                  <a:srgbClr val="6D6D6D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4408" y="3060954"/>
            <a:ext cx="8439150" cy="3987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5"/>
              </a:spcBef>
            </a:pPr>
            <a:r>
              <a:rPr lang="hu-HU" sz="1200" dirty="0">
                <a:latin typeface="Calibri"/>
                <a:cs typeface="Calibri"/>
              </a:rPr>
              <a:t>Ha korábban más vállalatra regisztrált, eldöntheti, hogy kíván-e új fiókot létrehozni. Ha a meglévő fiókot használja, az üzleti partnerek összes megrendelése és felhívása ide érkezik. Külön fiókkal külön kezelheti az egyes üzleti partnereket.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5452" y="915161"/>
            <a:ext cx="8354059" cy="11721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200" dirty="0">
                <a:latin typeface="Calibri"/>
                <a:cs typeface="Calibri"/>
              </a:rPr>
              <a:t>A levelezőprogram beállításaival lehet a gond. Kérjük ellenőrizze, hogy a www.ariba.com oldal az engedélyezett oldalak listáján (</a:t>
            </a:r>
            <a:r>
              <a:rPr lang="hu-HU" sz="1200" dirty="0" err="1">
                <a:latin typeface="Calibri"/>
                <a:cs typeface="Calibri"/>
              </a:rPr>
              <a:t>whitelist</a:t>
            </a:r>
            <a:r>
              <a:rPr lang="hu-HU" sz="1200" dirty="0">
                <a:latin typeface="Calibri"/>
                <a:cs typeface="Calibri"/>
              </a:rPr>
              <a:t>) legyen. A meghívó újbóli megküldésének igénylése előtt az alábbiakat érdemes ellenőrizni: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u-HU"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200" dirty="0">
                <a:latin typeface="Calibri"/>
                <a:cs typeface="Calibri"/>
              </a:rPr>
              <a:t>• ellenőrizze postafiókját, a releváns email tárgymezőjében ez szerepel: Regisztrációs meghívó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hu-HU"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200" dirty="0">
                <a:latin typeface="Calibri"/>
                <a:cs typeface="Calibri"/>
              </a:rPr>
              <a:t>• keresse a meghívót a különböző mappák alatt (bejövő üzenetek, levélszemét, spam)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40" y="153923"/>
            <a:ext cx="8564880" cy="619125"/>
          </a:xfrm>
          <a:custGeom>
            <a:avLst/>
            <a:gdLst/>
            <a:ahLst/>
            <a:cxnLst/>
            <a:rect l="l" t="t" r="r" b="b"/>
            <a:pathLst>
              <a:path w="8564880" h="619125">
                <a:moveTo>
                  <a:pt x="8564880" y="103124"/>
                </a:moveTo>
                <a:lnTo>
                  <a:pt x="8556765" y="63017"/>
                </a:lnTo>
                <a:lnTo>
                  <a:pt x="8543544" y="43421"/>
                </a:lnTo>
                <a:lnTo>
                  <a:pt x="8543544" y="30480"/>
                </a:lnTo>
                <a:lnTo>
                  <a:pt x="8534819" y="30480"/>
                </a:lnTo>
                <a:lnTo>
                  <a:pt x="8534654" y="30226"/>
                </a:lnTo>
                <a:lnTo>
                  <a:pt x="8501863" y="8115"/>
                </a:lnTo>
                <a:lnTo>
                  <a:pt x="8461756" y="0"/>
                </a:lnTo>
                <a:lnTo>
                  <a:pt x="103124" y="0"/>
                </a:lnTo>
                <a:lnTo>
                  <a:pt x="62979" y="8115"/>
                </a:lnTo>
                <a:lnTo>
                  <a:pt x="30200" y="30226"/>
                </a:lnTo>
                <a:lnTo>
                  <a:pt x="30022" y="30480"/>
                </a:lnTo>
                <a:lnTo>
                  <a:pt x="21336" y="30480"/>
                </a:lnTo>
                <a:lnTo>
                  <a:pt x="21336" y="43383"/>
                </a:lnTo>
                <a:lnTo>
                  <a:pt x="8102" y="63017"/>
                </a:lnTo>
                <a:lnTo>
                  <a:pt x="0" y="103124"/>
                </a:lnTo>
                <a:lnTo>
                  <a:pt x="0" y="515620"/>
                </a:lnTo>
                <a:lnTo>
                  <a:pt x="8102" y="555739"/>
                </a:lnTo>
                <a:lnTo>
                  <a:pt x="21336" y="575373"/>
                </a:lnTo>
                <a:lnTo>
                  <a:pt x="21336" y="588264"/>
                </a:lnTo>
                <a:lnTo>
                  <a:pt x="30022" y="588264"/>
                </a:lnTo>
                <a:lnTo>
                  <a:pt x="30200" y="588518"/>
                </a:lnTo>
                <a:lnTo>
                  <a:pt x="62979" y="610641"/>
                </a:lnTo>
                <a:lnTo>
                  <a:pt x="103124" y="618744"/>
                </a:lnTo>
                <a:lnTo>
                  <a:pt x="8461756" y="618744"/>
                </a:lnTo>
                <a:lnTo>
                  <a:pt x="8501863" y="610641"/>
                </a:lnTo>
                <a:lnTo>
                  <a:pt x="8534654" y="588530"/>
                </a:lnTo>
                <a:lnTo>
                  <a:pt x="8534832" y="588264"/>
                </a:lnTo>
                <a:lnTo>
                  <a:pt x="8543544" y="588264"/>
                </a:lnTo>
                <a:lnTo>
                  <a:pt x="8543544" y="575348"/>
                </a:lnTo>
                <a:lnTo>
                  <a:pt x="8556765" y="555739"/>
                </a:lnTo>
                <a:lnTo>
                  <a:pt x="8564880" y="515620"/>
                </a:lnTo>
                <a:lnTo>
                  <a:pt x="8564880" y="103124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4525" y="240538"/>
            <a:ext cx="8062595" cy="422552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lang="hu-HU" spc="-180" dirty="0"/>
              <a:t>9.  </a:t>
            </a:r>
            <a:r>
              <a:rPr dirty="0" err="1"/>
              <a:t>Mennyibe</a:t>
            </a:r>
            <a:r>
              <a:rPr dirty="0"/>
              <a:t> </a:t>
            </a:r>
            <a:r>
              <a:rPr dirty="0" err="1"/>
              <a:t>kerü</a:t>
            </a:r>
            <a:r>
              <a:rPr lang="hu-HU" dirty="0"/>
              <a:t>l</a:t>
            </a:r>
            <a:r>
              <a:rPr spc="50" dirty="0"/>
              <a:t> az </a:t>
            </a:r>
            <a:r>
              <a:rPr spc="105" dirty="0"/>
              <a:t>Ariba </a:t>
            </a:r>
            <a:r>
              <a:rPr dirty="0"/>
              <a:t>moduloknak a használata? </a:t>
            </a:r>
            <a:r>
              <a:rPr lang="hu-HU" spc="60" dirty="0"/>
              <a:t>Felmerül-e bármilyen</a:t>
            </a:r>
            <a:r>
              <a:rPr spc="60" dirty="0"/>
              <a:t> </a:t>
            </a:r>
            <a:r>
              <a:rPr dirty="0" err="1"/>
              <a:t>költség</a:t>
            </a:r>
            <a:r>
              <a:rPr dirty="0"/>
              <a:t> </a:t>
            </a:r>
            <a:r>
              <a:rPr spc="65" dirty="0"/>
              <a:t>az </a:t>
            </a:r>
            <a:r>
              <a:rPr spc="-25" dirty="0"/>
              <a:t>SAP </a:t>
            </a:r>
            <a:r>
              <a:rPr spc="45" dirty="0"/>
              <a:t>Ariba </a:t>
            </a:r>
            <a:r>
              <a:rPr dirty="0" err="1"/>
              <a:t>használatá</a:t>
            </a:r>
            <a:r>
              <a:rPr lang="hu-HU" dirty="0" err="1"/>
              <a:t>val</a:t>
            </a:r>
            <a:r>
              <a:rPr lang="hu-HU" dirty="0"/>
              <a:t> kapcsolatban</a:t>
            </a:r>
            <a:r>
              <a:rPr spc="45" dirty="0"/>
              <a:t>?</a:t>
            </a:r>
          </a:p>
        </p:txBody>
      </p:sp>
      <p:sp>
        <p:nvSpPr>
          <p:cNvPr id="4" name="object 4"/>
          <p:cNvSpPr/>
          <p:nvPr/>
        </p:nvSpPr>
        <p:spPr>
          <a:xfrm>
            <a:off x="274320" y="3497579"/>
            <a:ext cx="8566785" cy="617220"/>
          </a:xfrm>
          <a:custGeom>
            <a:avLst/>
            <a:gdLst/>
            <a:ahLst/>
            <a:cxnLst/>
            <a:rect l="l" t="t" r="r" b="b"/>
            <a:pathLst>
              <a:path w="8566785" h="617220">
                <a:moveTo>
                  <a:pt x="8566404" y="102870"/>
                </a:moveTo>
                <a:lnTo>
                  <a:pt x="8558301" y="62852"/>
                </a:lnTo>
                <a:lnTo>
                  <a:pt x="8543531" y="40944"/>
                </a:lnTo>
                <a:lnTo>
                  <a:pt x="8543531" y="38100"/>
                </a:lnTo>
                <a:lnTo>
                  <a:pt x="8541614" y="38100"/>
                </a:lnTo>
                <a:lnTo>
                  <a:pt x="8536254" y="30149"/>
                </a:lnTo>
                <a:lnTo>
                  <a:pt x="8503552" y="8102"/>
                </a:lnTo>
                <a:lnTo>
                  <a:pt x="8463534" y="0"/>
                </a:lnTo>
                <a:lnTo>
                  <a:pt x="102870" y="0"/>
                </a:lnTo>
                <a:lnTo>
                  <a:pt x="62826" y="8102"/>
                </a:lnTo>
                <a:lnTo>
                  <a:pt x="30124" y="30149"/>
                </a:lnTo>
                <a:lnTo>
                  <a:pt x="24752" y="38100"/>
                </a:lnTo>
                <a:lnTo>
                  <a:pt x="22860" y="38100"/>
                </a:lnTo>
                <a:lnTo>
                  <a:pt x="22860" y="4093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93"/>
                </a:lnTo>
                <a:lnTo>
                  <a:pt x="22860" y="576326"/>
                </a:lnTo>
                <a:lnTo>
                  <a:pt x="22860" y="594360"/>
                </a:lnTo>
                <a:lnTo>
                  <a:pt x="40894" y="594360"/>
                </a:lnTo>
                <a:lnTo>
                  <a:pt x="62826" y="609142"/>
                </a:lnTo>
                <a:lnTo>
                  <a:pt x="102870" y="617220"/>
                </a:lnTo>
                <a:lnTo>
                  <a:pt x="8463534" y="617220"/>
                </a:lnTo>
                <a:lnTo>
                  <a:pt x="8503552" y="609142"/>
                </a:lnTo>
                <a:lnTo>
                  <a:pt x="8525472" y="594360"/>
                </a:lnTo>
                <a:lnTo>
                  <a:pt x="8543531" y="594360"/>
                </a:lnTo>
                <a:lnTo>
                  <a:pt x="8543531" y="576313"/>
                </a:lnTo>
                <a:lnTo>
                  <a:pt x="8558301" y="554393"/>
                </a:lnTo>
                <a:lnTo>
                  <a:pt x="8566404" y="514350"/>
                </a:lnTo>
                <a:lnTo>
                  <a:pt x="8566404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0038" y="891265"/>
            <a:ext cx="8460740" cy="24141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defPPr>
              <a:defRPr kern="0"/>
            </a:defPPr>
            <a:lvl1pPr marL="34290" marR="5080">
              <a:defRPr sz="1200">
                <a:latin typeface="Calibri"/>
                <a:cs typeface="Calibri"/>
              </a:defRPr>
            </a:lvl1pPr>
          </a:lstStyle>
          <a:p>
            <a:r>
              <a:rPr lang="hu-HU" dirty="0"/>
              <a:t>Az Ariba modulok beszállítóként való használatához az alábbiakra van szükség: </a:t>
            </a:r>
          </a:p>
          <a:p>
            <a:r>
              <a:rPr lang="hu-HU" dirty="0"/>
              <a:t>• Internetes böngészővel rendelkező eszköz (asztali gép, hordozható számítógép, táblagép vagy okostelefon) </a:t>
            </a:r>
          </a:p>
          <a:p>
            <a:r>
              <a:rPr lang="hu-HU" dirty="0"/>
              <a:t>• Internet- és adathozzáférés </a:t>
            </a:r>
          </a:p>
          <a:p>
            <a:endParaRPr lang="hu-HU" dirty="0"/>
          </a:p>
          <a:p>
            <a:r>
              <a:rPr lang="hu-HU" u="sng" dirty="0"/>
              <a:t>Az ezekkel összefüggésben felmerülő költségek a beszállítót terhelik. Ugyanakkor a beszállítónak a későbbiekben sem kell fizetnie az alábbiakért: </a:t>
            </a:r>
          </a:p>
          <a:p>
            <a:endParaRPr lang="hu-HU" dirty="0"/>
          </a:p>
          <a:p>
            <a:r>
              <a:rPr lang="hu-HU" dirty="0"/>
              <a:t>• beszállítói profil létrehozása </a:t>
            </a:r>
          </a:p>
          <a:p>
            <a:r>
              <a:rPr lang="hu-HU" dirty="0"/>
              <a:t>• kapcsolattartás és üzleti tranzakciók bonyolítása a MOL-lal az SAP Business Network Standard fiókon keresztül </a:t>
            </a:r>
          </a:p>
          <a:p>
            <a:r>
              <a:rPr lang="hu-HU" dirty="0"/>
              <a:t>• részvétel a különböző beszerzési eseményekben (a regisztrációs és minősítési kérdőívekkel egyetemben) </a:t>
            </a:r>
          </a:p>
          <a:p>
            <a:endParaRPr lang="hu-HU" dirty="0"/>
          </a:p>
          <a:p>
            <a:r>
              <a:rPr lang="hu-HU" dirty="0"/>
              <a:t>Megjegyzendő: A hivatalos üzleti/céges dokumentumok beszerzésével kapcsolatban felmerülő esetleges költségek a beszállítót terhelik. 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8618601" y="4772581"/>
            <a:ext cx="1028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5"/>
              </a:lnSpc>
            </a:pPr>
            <a:r>
              <a:rPr sz="1000" spc="5" dirty="0">
                <a:solidFill>
                  <a:srgbClr val="6D6D6D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3A1723A7-C044-EF87-1A4D-5D39F7FF23B3}"/>
              </a:ext>
            </a:extLst>
          </p:cNvPr>
          <p:cNvSpPr txBox="1">
            <a:spLocks/>
          </p:cNvSpPr>
          <p:nvPr/>
        </p:nvSpPr>
        <p:spPr>
          <a:xfrm>
            <a:off x="377984" y="3517556"/>
            <a:ext cx="8062595" cy="468718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46990" marR="355600"/>
            <a:r>
              <a:rPr lang="hu-HU" sz="1400" spc="-150" dirty="0">
                <a:solidFill>
                  <a:srgbClr val="FFFFFF"/>
                </a:solidFill>
                <a:latin typeface="Arial"/>
                <a:cs typeface="Arial"/>
              </a:rPr>
              <a:t>10.  </a:t>
            </a:r>
            <a:r>
              <a:rPr lang="hu-HU" dirty="0"/>
              <a:t>A rendszer által generált meghívó megérkezett, de ezt továbbítania kell. Továbbítható egy másik címre?</a:t>
            </a:r>
            <a:endParaRPr lang="hu-HU" spc="45" dirty="0"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CCFD3AA3-2DC9-D454-3AF1-26937B705710}"/>
              </a:ext>
            </a:extLst>
          </p:cNvPr>
          <p:cNvSpPr txBox="1"/>
          <p:nvPr/>
        </p:nvSpPr>
        <p:spPr>
          <a:xfrm>
            <a:off x="305276" y="4172169"/>
            <a:ext cx="8439150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290" marR="5080"/>
            <a:r>
              <a:rPr lang="hu-HU" sz="1200" dirty="0">
                <a:latin typeface="Calibri"/>
                <a:cs typeface="Calibri"/>
              </a:rPr>
              <a:t>Ha nem Ön az SAP Ariba rendszerből érkező regisztrációs meghívó címzettje, nem elég, ha a meghívót továbbítja a megfelelő személynek. Lépjen kapcsolatba a MOL-os beszerzővel és kérje a linket tartalmazó email </a:t>
            </a:r>
            <a:r>
              <a:rPr lang="hu-HU" sz="1200" dirty="0" err="1">
                <a:latin typeface="Calibri"/>
                <a:cs typeface="Calibri"/>
              </a:rPr>
              <a:t>újraküldését</a:t>
            </a:r>
            <a:endParaRPr lang="hu-HU"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80" y="249935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19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28956"/>
                </a:lnTo>
                <a:lnTo>
                  <a:pt x="8532952" y="28956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1889" y="28956"/>
                </a:lnTo>
                <a:lnTo>
                  <a:pt x="21336" y="28956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30"/>
                </a:lnTo>
                <a:lnTo>
                  <a:pt x="8534730" y="587082"/>
                </a:lnTo>
                <a:lnTo>
                  <a:pt x="8534959" y="586740"/>
                </a:lnTo>
                <a:lnTo>
                  <a:pt x="8543544" y="586740"/>
                </a:lnTo>
                <a:lnTo>
                  <a:pt x="8543544" y="574014"/>
                </a:lnTo>
                <a:lnTo>
                  <a:pt x="8556777" y="554380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840" y="284480"/>
            <a:ext cx="8355330" cy="376975"/>
          </a:xfrm>
          <a:prstGeom prst="rect">
            <a:avLst/>
          </a:prstGeom>
        </p:spPr>
        <p:txBody>
          <a:bodyPr vert="horz" wrap="square" lIns="0" tIns="159969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5"/>
              </a:spcBef>
            </a:pPr>
            <a:r>
              <a:rPr lang="hu-HU" spc="-140" dirty="0"/>
              <a:t>11. </a:t>
            </a:r>
            <a:r>
              <a:rPr lang="hu-HU" dirty="0"/>
              <a:t>Nem tudok belépni a meglévő SAP Business Network fiókadatokkal. Hogyan tovább?</a:t>
            </a:r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317398" y="1050747"/>
            <a:ext cx="8438515" cy="1847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defPPr>
              <a:defRPr kern="0"/>
            </a:defPPr>
            <a:lvl1pPr marL="12700" marR="5080" algn="just">
              <a:lnSpc>
                <a:spcPct val="107100"/>
              </a:lnSpc>
              <a:spcBef>
                <a:spcPts val="105"/>
              </a:spcBef>
              <a:defRPr sz="1200">
                <a:latin typeface="Calibri"/>
                <a:cs typeface="Calibri"/>
              </a:defRPr>
            </a:lvl1pPr>
          </a:lstStyle>
          <a:p>
            <a:r>
              <a:rPr lang="hu-HU" dirty="0"/>
              <a:t>A problémát az alábbiak okozhatják: </a:t>
            </a:r>
          </a:p>
          <a:p>
            <a:pPr marL="241300" indent="-228600">
              <a:buAutoNum type="arabicPeriod"/>
            </a:pPr>
            <a:r>
              <a:rPr lang="hu-HU" dirty="0"/>
              <a:t>A meglévő adataival bejelentkezett és csak ezt követően kattint első alkalommal az emailben található linkre. </a:t>
            </a:r>
            <a:r>
              <a:rPr lang="hu-HU" u="sng" dirty="0"/>
              <a:t>FONTOS</a:t>
            </a:r>
            <a:r>
              <a:rPr lang="hu-HU" dirty="0"/>
              <a:t>: A rendszert ezt úgy érzékeli, hogy két profillal próbál egyidejűleg bejelentkezni. Kattintson a </a:t>
            </a:r>
            <a:r>
              <a:rPr lang="hu-HU" dirty="0" err="1"/>
              <a:t>linke</a:t>
            </a:r>
            <a:r>
              <a:rPr lang="hu-HU" dirty="0"/>
              <a:t> és jelentkezzen be, vagy jelentkezzen be a meglévő fiókba és innen lépjen az Ariba </a:t>
            </a:r>
            <a:r>
              <a:rPr lang="hu-HU" dirty="0" err="1"/>
              <a:t>Sourcing</a:t>
            </a:r>
            <a:r>
              <a:rPr lang="hu-HU" dirty="0"/>
              <a:t> képernyőre. A kettő egyszerre nem lehetséges. </a:t>
            </a:r>
          </a:p>
          <a:p>
            <a:endParaRPr lang="hu-HU" dirty="0"/>
          </a:p>
          <a:p>
            <a:r>
              <a:rPr lang="hu-HU" dirty="0"/>
              <a:t>2. Amennyiben a böngésző valamelyik fülén már van nyitott SAP Ariba felület, ezt zárja be és ezt követően próbáljon meg bejelentkezni.</a:t>
            </a:r>
          </a:p>
          <a:p>
            <a:r>
              <a:rPr lang="hu-HU" dirty="0"/>
              <a:t> </a:t>
            </a:r>
          </a:p>
          <a:p>
            <a:r>
              <a:rPr lang="hu-HU" dirty="0"/>
              <a:t>3. Ha a böngésző tanúsítvány hibára fut, az Business Network bejelentkezési oldaláról lépjen be (https://supplier.ariba.com)</a:t>
            </a:r>
            <a:r>
              <a:rPr dirty="0" err="1"/>
              <a:t>az</a:t>
            </a:r>
            <a:r>
              <a:rPr dirty="0"/>
              <a:t> </a:t>
            </a:r>
            <a:r>
              <a:rPr dirty="0" err="1"/>
              <a:t>oldalt</a:t>
            </a:r>
            <a:r>
              <a:rPr dirty="0"/>
              <a:t>.</a:t>
            </a:r>
            <a:r>
              <a:rPr lang="hu-HU" dirty="0"/>
              <a:t> miután törölte a </a:t>
            </a:r>
            <a:r>
              <a:rPr lang="hu-HU" dirty="0" err="1"/>
              <a:t>gyorsítótárat</a:t>
            </a:r>
            <a:r>
              <a:rPr lang="hu-HU" dirty="0"/>
              <a:t>, a sütiket és a keresési előzményeket. Zárja be a böngészőt, majd az újraindítás után töltse be az oldalt.</a:t>
            </a:r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297180" y="3058667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20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30480"/>
                </a:lnTo>
                <a:lnTo>
                  <a:pt x="8534946" y="30480"/>
                </a:lnTo>
                <a:lnTo>
                  <a:pt x="8534730" y="30149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0124" y="30149"/>
                </a:lnTo>
                <a:lnTo>
                  <a:pt x="29895" y="30480"/>
                </a:lnTo>
                <a:lnTo>
                  <a:pt x="21336" y="30480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8264"/>
                </a:lnTo>
                <a:lnTo>
                  <a:pt x="31864" y="588264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30"/>
                </a:lnTo>
                <a:lnTo>
                  <a:pt x="8532978" y="588264"/>
                </a:lnTo>
                <a:lnTo>
                  <a:pt x="8543544" y="588264"/>
                </a:lnTo>
                <a:lnTo>
                  <a:pt x="8543544" y="574014"/>
                </a:lnTo>
                <a:lnTo>
                  <a:pt x="8556777" y="554380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95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7" name="object 7"/>
          <p:cNvSpPr txBox="1"/>
          <p:nvPr/>
        </p:nvSpPr>
        <p:spPr>
          <a:xfrm>
            <a:off x="360679" y="3859174"/>
            <a:ext cx="8437880" cy="3987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defPPr>
              <a:defRPr kern="0"/>
            </a:defPPr>
            <a:lvl1pPr marL="12700" marR="5080" algn="just">
              <a:lnSpc>
                <a:spcPct val="107100"/>
              </a:lnSpc>
              <a:spcBef>
                <a:spcPts val="105"/>
              </a:spcBef>
              <a:defRPr sz="1200">
                <a:latin typeface="Calibri"/>
                <a:cs typeface="Calibri"/>
              </a:defRPr>
            </a:lvl1pPr>
          </a:lstStyle>
          <a:p>
            <a:r>
              <a:rPr lang="hu-HU" dirty="0"/>
              <a:t>Csak az alapinformációkat </a:t>
            </a:r>
            <a:r>
              <a:rPr lang="hu-HU" dirty="0" err="1"/>
              <a:t>migráljuk</a:t>
            </a:r>
            <a:r>
              <a:rPr lang="hu-HU" dirty="0"/>
              <a:t> az SAP Ariba rendszerbe, ezzel lehetőséget nyújtva arra, hogy beszállítóink naprakész adatokat és dokumentumokat töltsenek fel a rendszerben</a:t>
            </a:r>
            <a:endParaRPr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8865C715-A9AE-A038-3234-4DEDFC0D264F}"/>
              </a:ext>
            </a:extLst>
          </p:cNvPr>
          <p:cNvSpPr txBox="1">
            <a:spLocks/>
          </p:cNvSpPr>
          <p:nvPr/>
        </p:nvSpPr>
        <p:spPr>
          <a:xfrm>
            <a:off x="394335" y="3069547"/>
            <a:ext cx="8355330" cy="592418"/>
          </a:xfrm>
          <a:prstGeom prst="rect">
            <a:avLst/>
          </a:prstGeom>
        </p:spPr>
        <p:txBody>
          <a:bodyPr vert="horz" wrap="square" lIns="0" tIns="159969" rIns="0" bIns="0" rtlCol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9685">
              <a:spcBef>
                <a:spcPts val="105"/>
              </a:spcBef>
            </a:pPr>
            <a:r>
              <a:rPr lang="hu-HU" spc="-140" dirty="0"/>
              <a:t>12.  </a:t>
            </a:r>
            <a:r>
              <a:rPr lang="hu-HU" dirty="0"/>
              <a:t>Amennyiben regisztrálva voltam az eBidding rendszerbe, úgy az ott tárolt adataim átkerülnek a Business Network fiókba?</a:t>
            </a:r>
            <a:endParaRPr lang="hu-HU" spc="-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80" y="97535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20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28956"/>
                </a:lnTo>
                <a:lnTo>
                  <a:pt x="8532952" y="28956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1889" y="28956"/>
                </a:lnTo>
                <a:lnTo>
                  <a:pt x="21336" y="28956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30"/>
                </a:lnTo>
                <a:lnTo>
                  <a:pt x="8534730" y="587082"/>
                </a:lnTo>
                <a:lnTo>
                  <a:pt x="8534959" y="586740"/>
                </a:lnTo>
                <a:lnTo>
                  <a:pt x="8543544" y="586740"/>
                </a:lnTo>
                <a:lnTo>
                  <a:pt x="8543544" y="574014"/>
                </a:lnTo>
                <a:lnTo>
                  <a:pt x="8556777" y="554380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840" y="284480"/>
            <a:ext cx="835533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5"/>
              </a:spcBef>
            </a:pPr>
            <a:r>
              <a:rPr lang="hu-HU" spc="-170" dirty="0"/>
              <a:t>13</a:t>
            </a:r>
            <a:r>
              <a:rPr spc="-170" dirty="0"/>
              <a:t>. </a:t>
            </a:r>
            <a:r>
              <a:rPr lang="hu-HU" spc="-170" dirty="0"/>
              <a:t> </a:t>
            </a:r>
            <a:r>
              <a:rPr lang="hu-HU" dirty="0"/>
              <a:t>Kiválasztható a weboldal nyelve?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274320" y="1423415"/>
            <a:ext cx="8566785" cy="617220"/>
          </a:xfrm>
          <a:custGeom>
            <a:avLst/>
            <a:gdLst/>
            <a:ahLst/>
            <a:cxnLst/>
            <a:rect l="l" t="t" r="r" b="b"/>
            <a:pathLst>
              <a:path w="8566785" h="617219">
                <a:moveTo>
                  <a:pt x="8566404" y="102870"/>
                </a:moveTo>
                <a:lnTo>
                  <a:pt x="8558301" y="62852"/>
                </a:lnTo>
                <a:lnTo>
                  <a:pt x="8543531" y="40944"/>
                </a:lnTo>
                <a:lnTo>
                  <a:pt x="8543531" y="28956"/>
                </a:lnTo>
                <a:lnTo>
                  <a:pt x="8534476" y="28956"/>
                </a:lnTo>
                <a:lnTo>
                  <a:pt x="8503552" y="8102"/>
                </a:lnTo>
                <a:lnTo>
                  <a:pt x="8463534" y="0"/>
                </a:lnTo>
                <a:lnTo>
                  <a:pt x="102870" y="0"/>
                </a:lnTo>
                <a:lnTo>
                  <a:pt x="62826" y="8102"/>
                </a:lnTo>
                <a:lnTo>
                  <a:pt x="31889" y="28956"/>
                </a:lnTo>
                <a:lnTo>
                  <a:pt x="22860" y="28956"/>
                </a:lnTo>
                <a:lnTo>
                  <a:pt x="22860" y="4093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2860" y="576313"/>
                </a:lnTo>
                <a:lnTo>
                  <a:pt x="22860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3534" y="617220"/>
                </a:lnTo>
                <a:lnTo>
                  <a:pt x="8503552" y="609130"/>
                </a:lnTo>
                <a:lnTo>
                  <a:pt x="8536254" y="587082"/>
                </a:lnTo>
                <a:lnTo>
                  <a:pt x="8536483" y="586740"/>
                </a:lnTo>
                <a:lnTo>
                  <a:pt x="8543531" y="586740"/>
                </a:lnTo>
                <a:lnTo>
                  <a:pt x="8543531" y="576300"/>
                </a:lnTo>
                <a:lnTo>
                  <a:pt x="8558301" y="554380"/>
                </a:lnTo>
                <a:lnTo>
                  <a:pt x="8566404" y="514350"/>
                </a:lnTo>
                <a:lnTo>
                  <a:pt x="8566404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2692" y="3671315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20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30480"/>
                </a:lnTo>
                <a:lnTo>
                  <a:pt x="8534946" y="30480"/>
                </a:lnTo>
                <a:lnTo>
                  <a:pt x="8534730" y="30149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0124" y="30149"/>
                </a:lnTo>
                <a:lnTo>
                  <a:pt x="29895" y="30480"/>
                </a:lnTo>
                <a:lnTo>
                  <a:pt x="21336" y="30480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93"/>
                </a:lnTo>
                <a:lnTo>
                  <a:pt x="21336" y="574065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95"/>
                </a:lnTo>
                <a:lnTo>
                  <a:pt x="62826" y="609142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42"/>
                </a:lnTo>
                <a:lnTo>
                  <a:pt x="8534730" y="587095"/>
                </a:lnTo>
                <a:lnTo>
                  <a:pt x="8534959" y="586740"/>
                </a:lnTo>
                <a:lnTo>
                  <a:pt x="8543544" y="586740"/>
                </a:lnTo>
                <a:lnTo>
                  <a:pt x="8543544" y="574027"/>
                </a:lnTo>
                <a:lnTo>
                  <a:pt x="8556777" y="554393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4668" y="743457"/>
            <a:ext cx="8498205" cy="3291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2390" marR="5080" algn="just">
              <a:lnSpc>
                <a:spcPct val="107100"/>
              </a:lnSpc>
              <a:spcBef>
                <a:spcPts val="105"/>
              </a:spcBef>
            </a:pPr>
            <a:r>
              <a:rPr lang="hu-HU" sz="1200" dirty="0">
                <a:latin typeface="Calibri"/>
                <a:cs typeface="Calibri"/>
              </a:rPr>
              <a:t>A beszállítói fiók létrehozása során kiválaszthatja </a:t>
            </a:r>
            <a:r>
              <a:rPr lang="hu-HU" sz="1200" spc="5" dirty="0">
                <a:latin typeface="Calibri"/>
                <a:cs typeface="Calibri"/>
              </a:rPr>
              <a:t>az </a:t>
            </a:r>
            <a:r>
              <a:rPr lang="hu-HU" sz="1200" dirty="0">
                <a:latin typeface="Calibri"/>
                <a:cs typeface="Calibri"/>
              </a:rPr>
              <a:t>Ariba </a:t>
            </a:r>
            <a:r>
              <a:rPr lang="hu-HU" sz="1200" dirty="0" err="1">
                <a:latin typeface="Calibri"/>
                <a:cs typeface="Calibri"/>
              </a:rPr>
              <a:t>Commerce</a:t>
            </a:r>
            <a:r>
              <a:rPr lang="hu-HU" sz="1200" dirty="0">
                <a:latin typeface="Calibri"/>
                <a:cs typeface="Calibri"/>
              </a:rPr>
              <a:t> </a:t>
            </a:r>
            <a:r>
              <a:rPr lang="hu-HU" sz="1200" dirty="0" err="1">
                <a:latin typeface="Calibri"/>
                <a:cs typeface="Calibri"/>
              </a:rPr>
              <a:t>Cloud</a:t>
            </a:r>
            <a:r>
              <a:rPr lang="hu-HU" sz="1200" dirty="0">
                <a:latin typeface="Calibri"/>
                <a:cs typeface="Calibri"/>
              </a:rPr>
              <a:t> által küldött értesítések nyelvét</a:t>
            </a:r>
            <a:r>
              <a:rPr lang="hu-HU" sz="1200" spc="-10" dirty="0">
                <a:latin typeface="Calibri"/>
                <a:cs typeface="Calibri"/>
              </a:rPr>
              <a:t>. </a:t>
            </a:r>
            <a:r>
              <a:rPr lang="hu-HU" sz="1200" dirty="0">
                <a:latin typeface="Calibri"/>
                <a:cs typeface="Calibri"/>
              </a:rPr>
              <a:t>Annak a böngészőnek a nyelve, amelyről bejelentkezik az Ariba beszállítói fiókba, szabályozza a felhasználói felület nyelvét. Felhívjuk figyelmét, hogy az űrlapok nyelvét </a:t>
            </a:r>
            <a:r>
              <a:rPr lang="hu-HU" sz="1200" spc="-20" dirty="0">
                <a:latin typeface="Calibri"/>
                <a:cs typeface="Calibri"/>
              </a:rPr>
              <a:t>a MOL </a:t>
            </a:r>
            <a:r>
              <a:rPr lang="hu-HU" sz="1200" dirty="0">
                <a:latin typeface="Calibri"/>
                <a:cs typeface="Calibri"/>
              </a:rPr>
              <a:t>határozza meg</a:t>
            </a:r>
            <a:r>
              <a:rPr lang="hu-HU" sz="1200" spc="-20" dirty="0">
                <a:latin typeface="Calibri"/>
                <a:cs typeface="Calibri"/>
              </a:rPr>
              <a:t>.</a:t>
            </a:r>
            <a:endParaRPr lang="hu-HU"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lang="hu-HU" sz="1200" dirty="0">
              <a:latin typeface="Calibri"/>
              <a:cs typeface="Calibri"/>
            </a:endParaRPr>
          </a:p>
          <a:p>
            <a:pPr marL="85090" marR="337185">
              <a:lnSpc>
                <a:spcPts val="1510"/>
              </a:lnSpc>
            </a:pPr>
            <a:r>
              <a:rPr lang="hu-HU" sz="1400" spc="-17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1400" spc="-17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hu-HU" sz="14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100" dirty="0" err="1">
                <a:solidFill>
                  <a:srgbClr val="FFFFFF"/>
                </a:solidFill>
                <a:latin typeface="Arial"/>
                <a:cs typeface="Arial"/>
              </a:rPr>
              <a:t>Megpróbáltam</a:t>
            </a:r>
            <a:r>
              <a:rPr sz="1400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125" dirty="0">
                <a:solidFill>
                  <a:srgbClr val="FFFFFF"/>
                </a:solidFill>
                <a:latin typeface="Arial"/>
                <a:cs typeface="Arial"/>
              </a:rPr>
              <a:t>megnyitni </a:t>
            </a:r>
            <a:r>
              <a:rPr sz="1400" spc="9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linket, </a:t>
            </a:r>
            <a:r>
              <a:rPr sz="1400" spc="65" dirty="0">
                <a:solidFill>
                  <a:srgbClr val="FFFFFF"/>
                </a:solidFill>
                <a:latin typeface="Arial"/>
                <a:cs typeface="Arial"/>
              </a:rPr>
              <a:t>de a következő </a:t>
            </a:r>
            <a:r>
              <a:rPr sz="1400" spc="105" dirty="0">
                <a:solidFill>
                  <a:srgbClr val="FFFFFF"/>
                </a:solidFill>
                <a:latin typeface="Arial"/>
                <a:cs typeface="Arial"/>
              </a:rPr>
              <a:t>hibát </a:t>
            </a:r>
            <a:r>
              <a:rPr sz="1400" spc="100" dirty="0">
                <a:solidFill>
                  <a:srgbClr val="FFFFFF"/>
                </a:solidFill>
                <a:latin typeface="Arial"/>
                <a:cs typeface="Arial"/>
              </a:rPr>
              <a:t>kapom</a:t>
            </a:r>
            <a:r>
              <a:rPr sz="1400" spc="105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ERR_CONNECTION_TIMED_OUT </a:t>
            </a:r>
            <a:r>
              <a:rPr sz="1400" spc="50" dirty="0">
                <a:solidFill>
                  <a:srgbClr val="FFFFFF"/>
                </a:solidFill>
                <a:latin typeface="Arial"/>
                <a:cs typeface="Arial"/>
              </a:rPr>
              <a:t>Hiba. </a:t>
            </a:r>
            <a:r>
              <a:rPr sz="1400" spc="55" dirty="0">
                <a:solidFill>
                  <a:srgbClr val="FFFFFF"/>
                </a:solidFill>
                <a:latin typeface="Arial"/>
                <a:cs typeface="Arial"/>
              </a:rPr>
              <a:t>Hogyan </a:t>
            </a:r>
            <a:r>
              <a:rPr sz="1400" spc="100" dirty="0">
                <a:solidFill>
                  <a:srgbClr val="FFFFFF"/>
                </a:solidFill>
                <a:latin typeface="Arial"/>
                <a:cs typeface="Arial"/>
              </a:rPr>
              <a:t>lehet 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kijavítani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40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075"/>
              </a:spcBef>
            </a:pPr>
            <a:r>
              <a:rPr lang="hu-HU" sz="1200" dirty="0">
                <a:latin typeface="Calibri"/>
                <a:cs typeface="Calibri"/>
              </a:rPr>
              <a:t>Ezt jellemzően lassú internetkapcsolat (nyilvános hozzáférési pontoknál ez gyakori jelenség) vagy a tűzfal konfigurációja okozhatja. Annak érdekében, hogy a tűzfal ne blokkolja az Ariba hozzáférést, az alábbi </a:t>
            </a:r>
            <a:r>
              <a:rPr lang="hu-HU" sz="1200" dirty="0" err="1">
                <a:latin typeface="Calibri"/>
                <a:cs typeface="Calibri"/>
              </a:rPr>
              <a:t>domaineket</a:t>
            </a:r>
            <a:r>
              <a:rPr lang="hu-HU" sz="1200" dirty="0">
                <a:latin typeface="Calibri"/>
                <a:cs typeface="Calibri"/>
              </a:rPr>
              <a:t> és IP-tartományokat kell az engedélyezett elemekhez adni (</a:t>
            </a:r>
            <a:r>
              <a:rPr lang="hu-HU" sz="1200" dirty="0" err="1">
                <a:latin typeface="Calibri"/>
                <a:cs typeface="Calibri"/>
              </a:rPr>
              <a:t>whitelist</a:t>
            </a:r>
            <a:r>
              <a:rPr lang="hu-HU" sz="1200" dirty="0">
                <a:latin typeface="Calibri"/>
                <a:cs typeface="Calibri"/>
              </a:rPr>
              <a:t>): </a:t>
            </a:r>
          </a:p>
          <a:p>
            <a:pPr marL="50800">
              <a:lnSpc>
                <a:spcPct val="100000"/>
              </a:lnSpc>
              <a:spcBef>
                <a:spcPts val="1075"/>
              </a:spcBef>
            </a:pPr>
            <a:r>
              <a:rPr lang="hu-HU" sz="1200" dirty="0">
                <a:latin typeface="Calibri"/>
                <a:cs typeface="Calibri"/>
              </a:rPr>
              <a:t>• Közel-keleti </a:t>
            </a:r>
            <a:r>
              <a:rPr lang="hu-HU" sz="1200" dirty="0" err="1">
                <a:latin typeface="Calibri"/>
                <a:cs typeface="Calibri"/>
              </a:rPr>
              <a:t>domain</a:t>
            </a:r>
            <a:r>
              <a:rPr lang="hu-HU" sz="1200" dirty="0">
                <a:latin typeface="Calibri"/>
                <a:cs typeface="Calibri"/>
              </a:rPr>
              <a:t>: @smtp.mn2.ariba.com </a:t>
            </a:r>
          </a:p>
          <a:p>
            <a:pPr marL="50800">
              <a:lnSpc>
                <a:spcPct val="100000"/>
              </a:lnSpc>
              <a:spcBef>
                <a:spcPts val="1075"/>
              </a:spcBef>
            </a:pPr>
            <a:r>
              <a:rPr lang="hu-HU" sz="1200" dirty="0">
                <a:latin typeface="Calibri"/>
                <a:cs typeface="Calibri"/>
              </a:rPr>
              <a:t>• USA </a:t>
            </a:r>
            <a:r>
              <a:rPr lang="hu-HU" sz="1200" dirty="0" err="1">
                <a:latin typeface="Calibri"/>
                <a:cs typeface="Calibri"/>
              </a:rPr>
              <a:t>domain</a:t>
            </a:r>
            <a:r>
              <a:rPr lang="hu-HU" sz="1200" dirty="0">
                <a:latin typeface="Calibri"/>
                <a:cs typeface="Calibri"/>
              </a:rPr>
              <a:t>: @ansmtp.ariba.com </a:t>
            </a:r>
          </a:p>
          <a:p>
            <a:pPr marL="50800">
              <a:lnSpc>
                <a:spcPct val="100000"/>
              </a:lnSpc>
              <a:spcBef>
                <a:spcPts val="1075"/>
              </a:spcBef>
            </a:pPr>
            <a:r>
              <a:rPr lang="hu-HU" sz="1200" dirty="0">
                <a:latin typeface="Calibri"/>
                <a:cs typeface="Calibri"/>
              </a:rPr>
              <a:t>• Európai </a:t>
            </a:r>
            <a:r>
              <a:rPr lang="hu-HU" sz="1200" dirty="0" err="1">
                <a:latin typeface="Calibri"/>
                <a:cs typeface="Calibri"/>
              </a:rPr>
              <a:t>domain</a:t>
            </a:r>
            <a:r>
              <a:rPr lang="hu-HU" sz="1200" dirty="0">
                <a:latin typeface="Calibri"/>
                <a:cs typeface="Calibri"/>
              </a:rPr>
              <a:t>: @eusmtp.ariba.com </a:t>
            </a:r>
          </a:p>
          <a:p>
            <a:pPr marL="12700">
              <a:lnSpc>
                <a:spcPct val="100000"/>
              </a:lnSpc>
            </a:pPr>
            <a:endParaRPr lang="hu-HU" sz="1400" spc="-16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hu-HU" sz="1400" spc="-165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1400" spc="-16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lang="hu-HU" sz="14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400" dirty="0">
                <a:solidFill>
                  <a:srgbClr val="FFFFFF"/>
                </a:solidFill>
                <a:latin typeface="Arial"/>
                <a:cs typeface="Arial"/>
              </a:rPr>
              <a:t>Hol módosíthatom az email beállításokat és az értesítési preferenciákat</a:t>
            </a:r>
            <a:endParaRPr sz="14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668" y="4340654"/>
            <a:ext cx="6593332" cy="52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ct val="100000"/>
              </a:lnSpc>
            </a:pPr>
            <a:r>
              <a:rPr lang="hu-HU" sz="1200" dirty="0">
                <a:latin typeface="Calibri"/>
                <a:cs typeface="Calibri"/>
              </a:rPr>
              <a:t>Az e-mail cím és az </a:t>
            </a:r>
            <a:r>
              <a:rPr lang="hu-HU" sz="1200" spc="-10" dirty="0">
                <a:latin typeface="Calibri"/>
                <a:cs typeface="Calibri"/>
              </a:rPr>
              <a:t>értesítési beállítások konfigurálásához </a:t>
            </a:r>
            <a:r>
              <a:rPr lang="hu-HU" sz="1200" dirty="0">
                <a:latin typeface="Calibri"/>
                <a:cs typeface="Calibri"/>
              </a:rPr>
              <a:t>kérjük, olvassa el az alábbi </a:t>
            </a:r>
            <a:r>
              <a:rPr lang="hu-HU" sz="1200" spc="-10" dirty="0">
                <a:latin typeface="Calibri"/>
                <a:cs typeface="Calibri"/>
              </a:rPr>
              <a:t>cikkeket:</a:t>
            </a:r>
            <a:endParaRPr lang="hu-HU" sz="1200" dirty="0">
              <a:latin typeface="Calibri"/>
              <a:cs typeface="Calibri"/>
            </a:endParaRPr>
          </a:p>
          <a:p>
            <a:pPr marL="35560">
              <a:lnSpc>
                <a:spcPct val="100000"/>
              </a:lnSpc>
            </a:pPr>
            <a:r>
              <a:rPr lang="hu-HU" sz="1200" u="sng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2"/>
              </a:rPr>
              <a:t>Hogyan frissíthetem </a:t>
            </a:r>
            <a:r>
              <a:rPr lang="hu-HU" sz="1200" u="sng" spc="-10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2"/>
              </a:rPr>
              <a:t>a fiókom </a:t>
            </a:r>
            <a:r>
              <a:rPr lang="hu-HU" sz="1200" u="sng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2"/>
              </a:rPr>
              <a:t>e-mail címét</a:t>
            </a:r>
            <a:r>
              <a:rPr lang="hu-HU" sz="1200" u="sng" spc="-10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2"/>
              </a:rPr>
              <a:t>?</a:t>
            </a:r>
            <a:endParaRPr lang="hu-HU" sz="1200" dirty="0">
              <a:latin typeface="Calibri"/>
              <a:cs typeface="Calibri"/>
            </a:endParaRPr>
          </a:p>
          <a:p>
            <a:pPr marL="12700">
              <a:lnSpc>
                <a:spcPts val="1240"/>
              </a:lnSpc>
            </a:pPr>
            <a:r>
              <a:rPr sz="1200" u="sng" dirty="0" err="1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3"/>
              </a:rPr>
              <a:t>Hogyan</a:t>
            </a:r>
            <a:r>
              <a:rPr sz="1200" u="sng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sz="1200" u="sng" spc="-10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3"/>
              </a:rPr>
              <a:t>frissíthetem </a:t>
            </a:r>
            <a:r>
              <a:rPr sz="1200" u="sng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3"/>
              </a:rPr>
              <a:t>az e-mailes </a:t>
            </a:r>
            <a:r>
              <a:rPr sz="1200" u="sng" spc="-10" dirty="0">
                <a:solidFill>
                  <a:srgbClr val="006699"/>
                </a:solidFill>
                <a:uFill>
                  <a:solidFill>
                    <a:srgbClr val="006699"/>
                  </a:solidFill>
                </a:uFill>
                <a:latin typeface="Calibri"/>
                <a:cs typeface="Calibri"/>
                <a:hlinkClick r:id="rId3"/>
              </a:rPr>
              <a:t>értesítési beállításaimat?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95"/>
              </a:lnSpc>
            </a:pPr>
            <a:fld id="{81D60167-4931-47E6-BA6A-407CBD079E47}" type="slidenum">
              <a:rPr spc="10" dirty="0"/>
              <a:t>7</a:t>
            </a:fld>
            <a:endParaRPr spc="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80" y="97535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20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28956"/>
                </a:lnTo>
                <a:lnTo>
                  <a:pt x="8532952" y="28956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1889" y="28956"/>
                </a:lnTo>
                <a:lnTo>
                  <a:pt x="21336" y="28956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30"/>
                </a:lnTo>
                <a:lnTo>
                  <a:pt x="8534730" y="587082"/>
                </a:lnTo>
                <a:lnTo>
                  <a:pt x="8534959" y="586740"/>
                </a:lnTo>
                <a:lnTo>
                  <a:pt x="8543544" y="586740"/>
                </a:lnTo>
                <a:lnTo>
                  <a:pt x="8543544" y="574014"/>
                </a:lnTo>
                <a:lnTo>
                  <a:pt x="8556777" y="554380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840" y="284480"/>
            <a:ext cx="835533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5"/>
              </a:spcBef>
            </a:pPr>
            <a:r>
              <a:rPr lang="hu-HU" spc="-10" dirty="0"/>
              <a:t>16. </a:t>
            </a:r>
            <a:r>
              <a:rPr lang="hu-HU" dirty="0"/>
              <a:t>Mi a teendő, ha megváltoztak az SAP Business Network fiókhoz rendelt adataim</a:t>
            </a:r>
            <a:endParaRPr spc="-10" dirty="0"/>
          </a:p>
        </p:txBody>
      </p:sp>
      <p:sp>
        <p:nvSpPr>
          <p:cNvPr id="5" name="object 5"/>
          <p:cNvSpPr/>
          <p:nvPr/>
        </p:nvSpPr>
        <p:spPr>
          <a:xfrm>
            <a:off x="260604" y="1275587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19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28956"/>
                </a:lnTo>
                <a:lnTo>
                  <a:pt x="8532952" y="28956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1889" y="28956"/>
                </a:lnTo>
                <a:lnTo>
                  <a:pt x="21336" y="28956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30"/>
                </a:lnTo>
                <a:lnTo>
                  <a:pt x="8534730" y="587082"/>
                </a:lnTo>
                <a:lnTo>
                  <a:pt x="8534959" y="586740"/>
                </a:lnTo>
                <a:lnTo>
                  <a:pt x="8543544" y="586740"/>
                </a:lnTo>
                <a:lnTo>
                  <a:pt x="8543544" y="574014"/>
                </a:lnTo>
                <a:lnTo>
                  <a:pt x="8556777" y="554380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2578" y="1457325"/>
            <a:ext cx="7983222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hu-HU" sz="1400" spc="-65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r>
              <a:rPr sz="1400" spc="-65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Hogyan </a:t>
            </a:r>
            <a:r>
              <a:rPr sz="1400" spc="80" dirty="0">
                <a:solidFill>
                  <a:srgbClr val="FFFFFF"/>
                </a:solidFill>
                <a:latin typeface="Arial"/>
                <a:cs typeface="Arial"/>
              </a:rPr>
              <a:t>találhatom meg </a:t>
            </a:r>
            <a:r>
              <a:rPr sz="1400" spc="10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400" spc="105" dirty="0" err="1">
                <a:solidFill>
                  <a:srgbClr val="FFFFFF"/>
                </a:solidFill>
                <a:latin typeface="Arial"/>
                <a:cs typeface="Arial"/>
              </a:rPr>
              <a:t>megfelelő</a:t>
            </a:r>
            <a:r>
              <a:rPr sz="140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135" dirty="0" err="1">
                <a:solidFill>
                  <a:srgbClr val="FFFFFF"/>
                </a:solidFill>
                <a:latin typeface="Arial"/>
                <a:cs typeface="Arial"/>
              </a:rPr>
              <a:t>áru</a:t>
            </a:r>
            <a:r>
              <a:rPr lang="hu-HU" sz="1400" spc="135" dirty="0">
                <a:solidFill>
                  <a:srgbClr val="FFFFFF"/>
                </a:solidFill>
                <a:latin typeface="Arial"/>
                <a:cs typeface="Arial"/>
              </a:rPr>
              <a:t>kategóriát</a:t>
            </a:r>
            <a:r>
              <a:rPr sz="1400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400" spc="105" dirty="0">
                <a:solidFill>
                  <a:srgbClr val="FFFFFF"/>
                </a:solidFill>
                <a:latin typeface="Arial"/>
                <a:cs typeface="Arial"/>
              </a:rPr>
              <a:t>a Business Networkben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95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351840" y="2043589"/>
            <a:ext cx="512206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Kérjük, használja a "</a:t>
            </a:r>
            <a:r>
              <a:rPr sz="1200" spc="-10" dirty="0">
                <a:latin typeface="Calibri"/>
                <a:cs typeface="Calibri"/>
              </a:rPr>
              <a:t>keresés" </a:t>
            </a:r>
            <a:r>
              <a:rPr sz="1200" dirty="0">
                <a:latin typeface="Calibri"/>
                <a:cs typeface="Calibri"/>
              </a:rPr>
              <a:t>helyett a "böngészés" opciót</a:t>
            </a:r>
            <a:r>
              <a:rPr sz="1200" spc="-1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AAE6BB55-48BF-9E8F-AE6C-3E69C171BB43}"/>
              </a:ext>
            </a:extLst>
          </p:cNvPr>
          <p:cNvSpPr txBox="1"/>
          <p:nvPr/>
        </p:nvSpPr>
        <p:spPr>
          <a:xfrm>
            <a:off x="351840" y="823058"/>
            <a:ext cx="69633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Kérjük, vegye fel a </a:t>
            </a:r>
            <a:r>
              <a:rPr sz="1200" dirty="0" err="1">
                <a:latin typeface="Calibri"/>
                <a:cs typeface="Calibri"/>
              </a:rPr>
              <a:t>kapcsolatot</a:t>
            </a:r>
            <a:r>
              <a:rPr lang="hu-HU" sz="1200" dirty="0">
                <a:latin typeface="Calibri"/>
                <a:cs typeface="Calibri"/>
              </a:rPr>
              <a:t> az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  <a:hlinkClick r:id="rId2"/>
              </a:rPr>
              <a:t>aribaopsupport@mol.hu </a:t>
            </a:r>
            <a:r>
              <a:rPr lang="hu-HU" sz="1200" spc="-10" dirty="0">
                <a:latin typeface="Calibri"/>
                <a:cs typeface="Calibri"/>
              </a:rPr>
              <a:t> címen </a:t>
            </a:r>
            <a:r>
              <a:rPr sz="1200" dirty="0">
                <a:latin typeface="Calibri"/>
                <a:cs typeface="Calibri"/>
              </a:rPr>
              <a:t>és írja le </a:t>
            </a:r>
            <a:r>
              <a:rPr sz="1200" spc="-10" dirty="0">
                <a:latin typeface="Calibri"/>
                <a:cs typeface="Calibri"/>
              </a:rPr>
              <a:t>a szükséges </a:t>
            </a:r>
            <a:r>
              <a:rPr sz="1200" dirty="0">
                <a:latin typeface="Calibri"/>
                <a:cs typeface="Calibri"/>
              </a:rPr>
              <a:t>változtatásokat</a:t>
            </a:r>
            <a:r>
              <a:rPr sz="1200" spc="-10" dirty="0">
                <a:latin typeface="Calibri"/>
                <a:cs typeface="Calibri"/>
              </a:rPr>
              <a:t>.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6886FC64-D541-6130-4177-0F9A8769F908}"/>
              </a:ext>
            </a:extLst>
          </p:cNvPr>
          <p:cNvSpPr/>
          <p:nvPr/>
        </p:nvSpPr>
        <p:spPr>
          <a:xfrm>
            <a:off x="260604" y="2543308"/>
            <a:ext cx="8564880" cy="617220"/>
          </a:xfrm>
          <a:custGeom>
            <a:avLst/>
            <a:gdLst/>
            <a:ahLst/>
            <a:cxnLst/>
            <a:rect l="l" t="t" r="r" b="b"/>
            <a:pathLst>
              <a:path w="8564880" h="617219">
                <a:moveTo>
                  <a:pt x="8564880" y="102870"/>
                </a:moveTo>
                <a:lnTo>
                  <a:pt x="8556777" y="62852"/>
                </a:lnTo>
                <a:lnTo>
                  <a:pt x="8543544" y="43230"/>
                </a:lnTo>
                <a:lnTo>
                  <a:pt x="8543544" y="28956"/>
                </a:lnTo>
                <a:lnTo>
                  <a:pt x="8532952" y="28956"/>
                </a:lnTo>
                <a:lnTo>
                  <a:pt x="8502028" y="8102"/>
                </a:lnTo>
                <a:lnTo>
                  <a:pt x="8462010" y="0"/>
                </a:lnTo>
                <a:lnTo>
                  <a:pt x="102870" y="0"/>
                </a:lnTo>
                <a:lnTo>
                  <a:pt x="62826" y="8102"/>
                </a:lnTo>
                <a:lnTo>
                  <a:pt x="31889" y="28956"/>
                </a:lnTo>
                <a:lnTo>
                  <a:pt x="21336" y="28956"/>
                </a:lnTo>
                <a:lnTo>
                  <a:pt x="21336" y="43192"/>
                </a:lnTo>
                <a:lnTo>
                  <a:pt x="8077" y="62852"/>
                </a:lnTo>
                <a:lnTo>
                  <a:pt x="0" y="102870"/>
                </a:lnTo>
                <a:lnTo>
                  <a:pt x="0" y="514350"/>
                </a:lnTo>
                <a:lnTo>
                  <a:pt x="8077" y="554380"/>
                </a:lnTo>
                <a:lnTo>
                  <a:pt x="21336" y="574052"/>
                </a:lnTo>
                <a:lnTo>
                  <a:pt x="21336" y="586740"/>
                </a:lnTo>
                <a:lnTo>
                  <a:pt x="29883" y="586740"/>
                </a:lnTo>
                <a:lnTo>
                  <a:pt x="30124" y="587082"/>
                </a:lnTo>
                <a:lnTo>
                  <a:pt x="62826" y="609130"/>
                </a:lnTo>
                <a:lnTo>
                  <a:pt x="102870" y="617220"/>
                </a:lnTo>
                <a:lnTo>
                  <a:pt x="8462010" y="617220"/>
                </a:lnTo>
                <a:lnTo>
                  <a:pt x="8502028" y="609130"/>
                </a:lnTo>
                <a:lnTo>
                  <a:pt x="8534730" y="587082"/>
                </a:lnTo>
                <a:lnTo>
                  <a:pt x="8534959" y="586740"/>
                </a:lnTo>
                <a:lnTo>
                  <a:pt x="8543544" y="586740"/>
                </a:lnTo>
                <a:lnTo>
                  <a:pt x="8543544" y="574014"/>
                </a:lnTo>
                <a:lnTo>
                  <a:pt x="8556777" y="554380"/>
                </a:lnTo>
                <a:lnTo>
                  <a:pt x="8564880" y="514350"/>
                </a:lnTo>
                <a:lnTo>
                  <a:pt x="8564880" y="102870"/>
                </a:lnTo>
                <a:close/>
              </a:path>
            </a:pathLst>
          </a:custGeom>
          <a:solidFill>
            <a:srgbClr val="0979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195D9D78-16A3-24E6-89C4-5D6D24BC4F47}"/>
              </a:ext>
            </a:extLst>
          </p:cNvPr>
          <p:cNvSpPr txBox="1"/>
          <p:nvPr/>
        </p:nvSpPr>
        <p:spPr>
          <a:xfrm>
            <a:off x="351840" y="2685869"/>
            <a:ext cx="6002021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hu-HU" sz="1400" spc="-6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r>
              <a:rPr sz="1400" spc="-6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1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1400" spc="55" dirty="0">
                <a:solidFill>
                  <a:srgbClr val="FFFFFF"/>
                </a:solidFill>
                <a:latin typeface="Arial"/>
                <a:cs typeface="Arial"/>
              </a:rPr>
              <a:t>A számla és a rendelés tartalmazhat különböző árakat?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BF2C3B5B-3329-8633-377D-AD986AF7D30B}"/>
              </a:ext>
            </a:extLst>
          </p:cNvPr>
          <p:cNvSpPr txBox="1"/>
          <p:nvPr/>
        </p:nvSpPr>
        <p:spPr>
          <a:xfrm>
            <a:off x="351840" y="3314956"/>
            <a:ext cx="847763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hu-HU" sz="1200" dirty="0">
                <a:latin typeface="Calibri"/>
                <a:cs typeface="Calibri"/>
              </a:rPr>
              <a:t>Nem, nem lehet eltérés. A számlán ugyanannak az árnak kell szerepelnie, mint a megrendelésen. A szállítónak eleve vissza kell utasítania a PO-t, ha </a:t>
            </a:r>
            <a:r>
              <a:rPr lang="hu-HU" sz="1200" dirty="0" err="1">
                <a:latin typeface="Calibri"/>
                <a:cs typeface="Calibri"/>
              </a:rPr>
              <a:t>áreltérést</a:t>
            </a:r>
            <a:r>
              <a:rPr lang="hu-HU" sz="1200" dirty="0">
                <a:latin typeface="Calibri"/>
                <a:cs typeface="Calibri"/>
              </a:rPr>
              <a:t> észlel.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0698B3843242C4794542BE3E370F07A" ma:contentTypeVersion="17" ma:contentTypeDescription="Új dokumentum létrehozása." ma:contentTypeScope="" ma:versionID="b08053ece0a27be2176864437967becc">
  <xsd:schema xmlns:xsd="http://www.w3.org/2001/XMLSchema" xmlns:xs="http://www.w3.org/2001/XMLSchema" xmlns:p="http://schemas.microsoft.com/office/2006/metadata/properties" xmlns:ns2="7ed343cd-3fd7-4f49-82cb-0f812e849d76" xmlns:ns3="b113a107-3d35-49c3-b447-07cce757b339" targetNamespace="http://schemas.microsoft.com/office/2006/metadata/properties" ma:root="true" ma:fieldsID="9db8d79f829596f6e750c1b626c19d1e" ns2:_="" ns3:_="">
    <xsd:import namespace="7ed343cd-3fd7-4f49-82cb-0f812e849d76"/>
    <xsd:import namespace="b113a107-3d35-49c3-b447-07cce757b3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Tester" minOccurs="0"/>
                <xsd:element ref="ns2:IsTested_x003f_" minOccurs="0"/>
                <xsd:element ref="ns2:MediaServiceSearchProperties" minOccurs="0"/>
                <xsd:element ref="ns2:Review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343cd-3fd7-4f49-82cb-0f812e849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Képcímkék" ma:readOnly="false" ma:fieldId="{5cf76f15-5ced-4ddc-b409-7134ff3c332f}" ma:taxonomyMulti="true" ma:sspId="621fbe73-dc4e-4166-ae5c-7612da78d5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Tester" ma:index="21" nillable="true" ma:displayName="Tester" ma:format="Dropdown" ma:list="UserInfo" ma:SharePointGroup="0" ma:internalName="Test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sTested_x003f_" ma:index="22" nillable="true" ma:displayName="Is Tested?" ma:default="1" ma:format="Dropdown" ma:internalName="IsTested_x003f_">
      <xsd:simpleType>
        <xsd:restriction base="dms:Boolea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d" ma:index="24" nillable="true" ma:displayName="Reviewed" ma:default="0" ma:format="Dropdown" ma:internalName="Review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13a107-3d35-49c3-b447-07cce757b33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0d767db-658f-432a-be1b-0cb9d1b3d628}" ma:internalName="TaxCatchAll" ma:showField="CatchAllData" ma:web="b113a107-3d35-49c3-b447-07cce757b3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d343cd-3fd7-4f49-82cb-0f812e849d76">
      <Terms xmlns="http://schemas.microsoft.com/office/infopath/2007/PartnerControls"/>
    </lcf76f155ced4ddcb4097134ff3c332f>
    <TaxCatchAll xmlns="b113a107-3d35-49c3-b447-07cce757b339" xsi:nil="true"/>
    <IsTested_x003f_ xmlns="7ed343cd-3fd7-4f49-82cb-0f812e849d76">true</IsTested_x003f_>
    <Tester xmlns="7ed343cd-3fd7-4f49-82cb-0f812e849d76">
      <UserInfo>
        <DisplayName/>
        <AccountId xsi:nil="true"/>
        <AccountType/>
      </UserInfo>
    </Tester>
    <Reviewed xmlns="7ed343cd-3fd7-4f49-82cb-0f812e849d76">false</Reviewed>
  </documentManagement>
</p:properties>
</file>

<file path=customXml/itemProps1.xml><?xml version="1.0" encoding="utf-8"?>
<ds:datastoreItem xmlns:ds="http://schemas.openxmlformats.org/officeDocument/2006/customXml" ds:itemID="{39C62CB7-8F23-4F88-98F7-D5AF50BCF25C}"/>
</file>

<file path=customXml/itemProps2.xml><?xml version="1.0" encoding="utf-8"?>
<ds:datastoreItem xmlns:ds="http://schemas.openxmlformats.org/officeDocument/2006/customXml" ds:itemID="{4959C853-F10A-45BB-86B7-FB4D6A009D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D5B5F8-0178-4386-80B3-64A457314449}">
  <ds:schemaRefs>
    <ds:schemaRef ds:uri="http://schemas.microsoft.com/office/2006/metadata/properties"/>
    <ds:schemaRef ds:uri="http://schemas.microsoft.com/office/infopath/2007/PartnerControls"/>
    <ds:schemaRef ds:uri="cb164fef-4cc7-4374-992e-6087288e3ef7"/>
    <ds:schemaRef ds:uri="7cff192a-342e-4b2b-99ac-ad96f8fa78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1225</Words>
  <Application>Microsoft Office PowerPoint</Application>
  <PresentationFormat>Diavetítés a képernyőre (16:9 oldalarány)</PresentationFormat>
  <Paragraphs>74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MOL BESZÁLLÍTÓI PORTÁL  GYAKRAN ISMÉTELT KÉRDÉSEK</vt:lpstr>
      <vt:lpstr>1. A regisztráció során a rendszer azt jelzi, hogy már van Business Network fiókom, mit tegyek?</vt:lpstr>
      <vt:lpstr>4. Mi történik, miután kitöltöttem a minősítési kérdőívet?</vt:lpstr>
      <vt:lpstr>7.   Mi a teendőm abban az esetben, ha nem kapom meg a regisztrációs linket?</vt:lpstr>
      <vt:lpstr>9.  Mennyibe kerül az Ariba moduloknak a használata? Felmerül-e bármilyen költség az SAP Ariba használatával kapcsolatban?</vt:lpstr>
      <vt:lpstr>11. Nem tudok belépni a meglévő SAP Business Network fiókadatokkal. Hogyan tovább?</vt:lpstr>
      <vt:lpstr>13.  Kiválasztható a weboldal nyelve?</vt:lpstr>
      <vt:lpstr>16. Mi a teendő, ha megváltoztak az SAP Business Network fiókhoz rendelt adataim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Kora Szilvia</dc:creator>
  <cp:keywords>, docId:ADD64B173C90F30566BE3BF8D729A40B</cp:keywords>
  <cp:lastModifiedBy>Rózsavölgyi Rita (MOL Nyrt.)</cp:lastModifiedBy>
  <cp:revision>1</cp:revision>
  <dcterms:created xsi:type="dcterms:W3CDTF">2024-08-14T09:35:01Z</dcterms:created>
  <dcterms:modified xsi:type="dcterms:W3CDTF">2024-11-07T14:48:31Z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2021-04-21T00:00:00Z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2024-08-14T00:00:00Z</vt:filetime>
  </property>
  <property fmtid="{D5CDD505-2E9C-101B-9397-08002B2CF9AE}" pid="5" name="Producer">
    <vt:lpwstr>Microsoft® PowerPoint® for Office 365</vt:lpwstr>
  </property>
  <property fmtid="{D5CDD505-2E9C-101B-9397-08002B2CF9AE}" pid="6" name="ContentTypeId">
    <vt:lpwstr>0x01010080698B3843242C4794542BE3E370F07A</vt:lpwstr>
  </property>
</Properties>
</file>