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0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4"/>
  </p:sldMasterIdLst>
  <p:notesMasterIdLst>
    <p:notesMasterId r:id="rId39"/>
  </p:notesMasterIdLst>
  <p:handoutMasterIdLst>
    <p:handoutMasterId r:id="rId40"/>
  </p:handoutMasterIdLst>
  <p:sldIdLst>
    <p:sldId id="270" r:id="rId5"/>
    <p:sldId id="256" r:id="rId6"/>
    <p:sldId id="322" r:id="rId7"/>
    <p:sldId id="335" r:id="rId8"/>
    <p:sldId id="336" r:id="rId9"/>
    <p:sldId id="271" r:id="rId10"/>
    <p:sldId id="272" r:id="rId11"/>
    <p:sldId id="274" r:id="rId12"/>
    <p:sldId id="304" r:id="rId13"/>
    <p:sldId id="323" r:id="rId14"/>
    <p:sldId id="306" r:id="rId15"/>
    <p:sldId id="307" r:id="rId16"/>
    <p:sldId id="308" r:id="rId17"/>
    <p:sldId id="309" r:id="rId18"/>
    <p:sldId id="311" r:id="rId19"/>
    <p:sldId id="316" r:id="rId20"/>
    <p:sldId id="317" r:id="rId21"/>
    <p:sldId id="334" r:id="rId22"/>
    <p:sldId id="319" r:id="rId23"/>
    <p:sldId id="320" r:id="rId24"/>
    <p:sldId id="321" r:id="rId25"/>
    <p:sldId id="324" r:id="rId26"/>
    <p:sldId id="258" r:id="rId27"/>
    <p:sldId id="259" r:id="rId28"/>
    <p:sldId id="261" r:id="rId29"/>
    <p:sldId id="262" r:id="rId30"/>
    <p:sldId id="263" r:id="rId31"/>
    <p:sldId id="264" r:id="rId32"/>
    <p:sldId id="265" r:id="rId33"/>
    <p:sldId id="266" r:id="rId34"/>
    <p:sldId id="338" r:id="rId35"/>
    <p:sldId id="267" r:id="rId36"/>
    <p:sldId id="257" r:id="rId37"/>
    <p:sldId id="268" r:id="rId38"/>
  </p:sldIdLst>
  <p:sldSz cx="12192000" cy="6858000"/>
  <p:notesSz cx="12192000" cy="6858000"/>
  <p:custDataLst>
    <p:tags r:id="rId41"/>
  </p:custData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18851B-7CDE-AC8B-3720-4D95D787A5F2}" name="Nagy Sándor Bence (MOL Nyrt.)" initials="NSB(N" userId="S::SandorbNagy@molgroup.info::9dd8ae41-6287-498f-98e0-a3959fd1ca15" providerId="AD"/>
  <p188:author id="{87EAEC20-2D8D-B47D-C58C-B0A00A866284}" name="Rózsavölgyi Rita (MOL Nyrt.)" initials="RR(N" userId="S::RRozsavolgyi@molgroup.info::670747cc-c6b8-4641-9815-8cc3802c0336" providerId="AD"/>
  <p188:author id="{1C0008D1-32F6-F6B5-87E9-AF4794230655}" name="Nagy Sándor Bence (MOL Nyrt.)" initials="NN" userId="S::sandorbnagy@molgroup.info::9dd8ae41-6287-498f-98e0-a3959fd1ca1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9795E4-544A-4045-B49B-68260D5ECE70}" v="12" dt="2024-11-06T13:34:18.189"/>
    <p1510:client id="{92CB4616-1C34-42C6-BBB5-02F0E00367AE}" v="2840" dt="2024-11-06T12:18:26.876"/>
    <p1510:client id="{E9FD97D1-82C4-476C-BD89-1B10416E2DDA}" v="71" vWet="73" dt="2024-11-06T11:41:56.86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3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48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ózsavölgyi Rita (MOL Nyrt.)" userId="670747cc-c6b8-4641-9815-8cc3802c0336" providerId="ADAL" clId="{909795E4-544A-4045-B49B-68260D5ECE70}"/>
    <pc:docChg chg="custSel delSld modSld">
      <pc:chgData name="Rózsavölgyi Rita (MOL Nyrt.)" userId="670747cc-c6b8-4641-9815-8cc3802c0336" providerId="ADAL" clId="{909795E4-544A-4045-B49B-68260D5ECE70}" dt="2024-11-06T13:58:04.085" v="1536" actId="20577"/>
      <pc:docMkLst>
        <pc:docMk/>
      </pc:docMkLst>
      <pc:sldChg chg="modSp mod">
        <pc:chgData name="Rózsavölgyi Rita (MOL Nyrt.)" userId="670747cc-c6b8-4641-9815-8cc3802c0336" providerId="ADAL" clId="{909795E4-544A-4045-B49B-68260D5ECE70}" dt="2024-11-06T13:34:18.189" v="841"/>
        <pc:sldMkLst>
          <pc:docMk/>
          <pc:sldMk cId="2190797209" sldId="256"/>
        </pc:sldMkLst>
        <pc:spChg chg="mod">
          <ac:chgData name="Rózsavölgyi Rita (MOL Nyrt.)" userId="670747cc-c6b8-4641-9815-8cc3802c0336" providerId="ADAL" clId="{909795E4-544A-4045-B49B-68260D5ECE70}" dt="2024-11-06T13:34:18.189" v="841"/>
          <ac:spMkLst>
            <pc:docMk/>
            <pc:sldMk cId="2190797209" sldId="256"/>
            <ac:spMk id="2" creationId="{8A555269-6294-5542-8B96-F1BA86376F5D}"/>
          </ac:spMkLst>
        </pc:spChg>
        <pc:spChg chg="mod">
          <ac:chgData name="Rózsavölgyi Rita (MOL Nyrt.)" userId="670747cc-c6b8-4641-9815-8cc3802c0336" providerId="ADAL" clId="{909795E4-544A-4045-B49B-68260D5ECE70}" dt="2024-11-06T12:24:47.569" v="5" actId="20577"/>
          <ac:spMkLst>
            <pc:docMk/>
            <pc:sldMk cId="2190797209" sldId="256"/>
            <ac:spMk id="5" creationId="{00000000-0000-0000-0000-000000000000}"/>
          </ac:spMkLst>
        </pc:spChg>
        <pc:spChg chg="mod">
          <ac:chgData name="Rózsavölgyi Rita (MOL Nyrt.)" userId="670747cc-c6b8-4641-9815-8cc3802c0336" providerId="ADAL" clId="{909795E4-544A-4045-B49B-68260D5ECE70}" dt="2024-11-06T12:32:44.874" v="71"/>
          <ac:spMkLst>
            <pc:docMk/>
            <pc:sldMk cId="2190797209" sldId="256"/>
            <ac:spMk id="9" creationId="{00000000-0000-0000-0000-000000000000}"/>
          </ac:spMkLst>
        </pc:spChg>
        <pc:picChg chg="mod">
          <ac:chgData name="Rózsavölgyi Rita (MOL Nyrt.)" userId="670747cc-c6b8-4641-9815-8cc3802c0336" providerId="ADAL" clId="{909795E4-544A-4045-B49B-68260D5ECE70}" dt="2024-11-06T12:29:43.411" v="64" actId="1076"/>
          <ac:picMkLst>
            <pc:docMk/>
            <pc:sldMk cId="2190797209" sldId="256"/>
            <ac:picMk id="4" creationId="{B3D744F7-4C96-E099-5AEB-83302DAF7724}"/>
          </ac:picMkLst>
        </pc:picChg>
        <pc:picChg chg="mod">
          <ac:chgData name="Rózsavölgyi Rita (MOL Nyrt.)" userId="670747cc-c6b8-4641-9815-8cc3802c0336" providerId="ADAL" clId="{909795E4-544A-4045-B49B-68260D5ECE70}" dt="2024-11-06T12:27:13.082" v="44" actId="1076"/>
          <ac:picMkLst>
            <pc:docMk/>
            <pc:sldMk cId="2190797209" sldId="256"/>
            <ac:picMk id="12" creationId="{E0CE6E12-DFF8-4108-21C3-916A50775EDB}"/>
          </ac:picMkLst>
        </pc:picChg>
      </pc:sldChg>
      <pc:sldChg chg="modSp mod">
        <pc:chgData name="Rózsavölgyi Rita (MOL Nyrt.)" userId="670747cc-c6b8-4641-9815-8cc3802c0336" providerId="ADAL" clId="{909795E4-544A-4045-B49B-68260D5ECE70}" dt="2024-11-06T13:58:04.085" v="1536" actId="20577"/>
        <pc:sldMkLst>
          <pc:docMk/>
          <pc:sldMk cId="4249305718" sldId="257"/>
        </pc:sldMkLst>
        <pc:spChg chg="mod">
          <ac:chgData name="Rózsavölgyi Rita (MOL Nyrt.)" userId="670747cc-c6b8-4641-9815-8cc3802c0336" providerId="ADAL" clId="{909795E4-544A-4045-B49B-68260D5ECE70}" dt="2024-11-06T13:58:04.085" v="1536" actId="20577"/>
          <ac:spMkLst>
            <pc:docMk/>
            <pc:sldMk cId="4249305718" sldId="257"/>
            <ac:spMk id="8" creationId="{00000000-0000-0000-0000-000000000000}"/>
          </ac:spMkLst>
        </pc:spChg>
      </pc:sldChg>
      <pc:sldChg chg="modSp mod">
        <pc:chgData name="Rózsavölgyi Rita (MOL Nyrt.)" userId="670747cc-c6b8-4641-9815-8cc3802c0336" providerId="ADAL" clId="{909795E4-544A-4045-B49B-68260D5ECE70}" dt="2024-11-06T13:35:41.631" v="887" actId="20577"/>
        <pc:sldMkLst>
          <pc:docMk/>
          <pc:sldMk cId="0" sldId="258"/>
        </pc:sldMkLst>
        <pc:spChg chg="mod">
          <ac:chgData name="Rózsavölgyi Rita (MOL Nyrt.)" userId="670747cc-c6b8-4641-9815-8cc3802c0336" providerId="ADAL" clId="{909795E4-544A-4045-B49B-68260D5ECE70}" dt="2024-11-06T13:34:43.209" v="853" actId="20577"/>
          <ac:spMkLst>
            <pc:docMk/>
            <pc:sldMk cId="0" sldId="258"/>
            <ac:spMk id="3" creationId="{00000000-0000-0000-0000-000000000000}"/>
          </ac:spMkLst>
        </pc:spChg>
        <pc:spChg chg="mod">
          <ac:chgData name="Rózsavölgyi Rita (MOL Nyrt.)" userId="670747cc-c6b8-4641-9815-8cc3802c0336" providerId="ADAL" clId="{909795E4-544A-4045-B49B-68260D5ECE70}" dt="2024-11-06T13:35:41.631" v="887" actId="20577"/>
          <ac:spMkLst>
            <pc:docMk/>
            <pc:sldMk cId="0" sldId="258"/>
            <ac:spMk id="5" creationId="{00000000-0000-0000-0000-000000000000}"/>
          </ac:spMkLst>
        </pc:spChg>
        <pc:spChg chg="mod">
          <ac:chgData name="Rózsavölgyi Rita (MOL Nyrt.)" userId="670747cc-c6b8-4641-9815-8cc3802c0336" providerId="ADAL" clId="{909795E4-544A-4045-B49B-68260D5ECE70}" dt="2024-11-06T13:34:18.189" v="841"/>
          <ac:spMkLst>
            <pc:docMk/>
            <pc:sldMk cId="0" sldId="258"/>
            <ac:spMk id="7" creationId="{23AB0C47-6935-ECFD-5F11-BC8B61B12126}"/>
          </ac:spMkLst>
        </pc:spChg>
      </pc:sldChg>
      <pc:sldChg chg="modSp mod">
        <pc:chgData name="Rózsavölgyi Rita (MOL Nyrt.)" userId="670747cc-c6b8-4641-9815-8cc3802c0336" providerId="ADAL" clId="{909795E4-544A-4045-B49B-68260D5ECE70}" dt="2024-11-06T13:37:14.783" v="896" actId="20577"/>
        <pc:sldMkLst>
          <pc:docMk/>
          <pc:sldMk cId="0" sldId="259"/>
        </pc:sldMkLst>
        <pc:spChg chg="mod">
          <ac:chgData name="Rózsavölgyi Rita (MOL Nyrt.)" userId="670747cc-c6b8-4641-9815-8cc3802c0336" providerId="ADAL" clId="{909795E4-544A-4045-B49B-68260D5ECE70}" dt="2024-11-06T13:34:18.189" v="841"/>
          <ac:spMkLst>
            <pc:docMk/>
            <pc:sldMk cId="0" sldId="259"/>
            <ac:spMk id="3" creationId="{8C9D8421-6C56-38FC-167C-FAFA50E3AC26}"/>
          </ac:spMkLst>
        </pc:spChg>
        <pc:spChg chg="mod">
          <ac:chgData name="Rózsavölgyi Rita (MOL Nyrt.)" userId="670747cc-c6b8-4641-9815-8cc3802c0336" providerId="ADAL" clId="{909795E4-544A-4045-B49B-68260D5ECE70}" dt="2024-11-06T13:36:41.524" v="888" actId="14100"/>
          <ac:spMkLst>
            <pc:docMk/>
            <pc:sldMk cId="0" sldId="259"/>
            <ac:spMk id="4" creationId="{D14C0132-0321-FB49-4116-1B2F0EDBC7A0}"/>
          </ac:spMkLst>
        </pc:spChg>
        <pc:spChg chg="mod">
          <ac:chgData name="Rózsavölgyi Rita (MOL Nyrt.)" userId="670747cc-c6b8-4641-9815-8cc3802c0336" providerId="ADAL" clId="{909795E4-544A-4045-B49B-68260D5ECE70}" dt="2024-11-06T13:37:14.783" v="896" actId="20577"/>
          <ac:spMkLst>
            <pc:docMk/>
            <pc:sldMk cId="0" sldId="259"/>
            <ac:spMk id="11" creationId="{00000000-0000-0000-0000-000000000000}"/>
          </ac:spMkLst>
        </pc:spChg>
      </pc:sldChg>
      <pc:sldChg chg="modSp">
        <pc:chgData name="Rózsavölgyi Rita (MOL Nyrt.)" userId="670747cc-c6b8-4641-9815-8cc3802c0336" providerId="ADAL" clId="{909795E4-544A-4045-B49B-68260D5ECE70}" dt="2024-11-06T13:34:18.189" v="841"/>
        <pc:sldMkLst>
          <pc:docMk/>
          <pc:sldMk cId="0" sldId="261"/>
        </pc:sldMkLst>
        <pc:spChg chg="mod">
          <ac:chgData name="Rózsavölgyi Rita (MOL Nyrt.)" userId="670747cc-c6b8-4641-9815-8cc3802c0336" providerId="ADAL" clId="{909795E4-544A-4045-B49B-68260D5ECE70}" dt="2024-11-06T12:52:08.512" v="199"/>
          <ac:spMkLst>
            <pc:docMk/>
            <pc:sldMk cId="0" sldId="261"/>
            <ac:spMk id="3" creationId="{00000000-0000-0000-0000-000000000000}"/>
          </ac:spMkLst>
        </pc:spChg>
        <pc:spChg chg="mod">
          <ac:chgData name="Rózsavölgyi Rita (MOL Nyrt.)" userId="670747cc-c6b8-4641-9815-8cc3802c0336" providerId="ADAL" clId="{909795E4-544A-4045-B49B-68260D5ECE70}" dt="2024-11-06T13:34:18.189" v="841"/>
          <ac:spMkLst>
            <pc:docMk/>
            <pc:sldMk cId="0" sldId="261"/>
            <ac:spMk id="4" creationId="{ABF72AF1-6A92-7CB9-6189-B7F714BEF834}"/>
          </ac:spMkLst>
        </pc:spChg>
      </pc:sldChg>
      <pc:sldChg chg="modSp mod">
        <pc:chgData name="Rózsavölgyi Rita (MOL Nyrt.)" userId="670747cc-c6b8-4641-9815-8cc3802c0336" providerId="ADAL" clId="{909795E4-544A-4045-B49B-68260D5ECE70}" dt="2024-11-06T13:38:50.725" v="918" actId="20577"/>
        <pc:sldMkLst>
          <pc:docMk/>
          <pc:sldMk cId="0" sldId="262"/>
        </pc:sldMkLst>
        <pc:spChg chg="mod">
          <ac:chgData name="Rózsavölgyi Rita (MOL Nyrt.)" userId="670747cc-c6b8-4641-9815-8cc3802c0336" providerId="ADAL" clId="{909795E4-544A-4045-B49B-68260D5ECE70}" dt="2024-11-06T13:38:50.725" v="918" actId="20577"/>
          <ac:spMkLst>
            <pc:docMk/>
            <pc:sldMk cId="0" sldId="262"/>
            <ac:spMk id="5" creationId="{00000000-0000-0000-0000-000000000000}"/>
          </ac:spMkLst>
        </pc:spChg>
        <pc:spChg chg="mod">
          <ac:chgData name="Rózsavölgyi Rita (MOL Nyrt.)" userId="670747cc-c6b8-4641-9815-8cc3802c0336" providerId="ADAL" clId="{909795E4-544A-4045-B49B-68260D5ECE70}" dt="2024-11-06T13:34:18.189" v="841"/>
          <ac:spMkLst>
            <pc:docMk/>
            <pc:sldMk cId="0" sldId="262"/>
            <ac:spMk id="8" creationId="{E7A32A84-4928-CB76-BE92-F728657E61B2}"/>
          </ac:spMkLst>
        </pc:spChg>
        <pc:spChg chg="mod">
          <ac:chgData name="Rózsavölgyi Rita (MOL Nyrt.)" userId="670747cc-c6b8-4641-9815-8cc3802c0336" providerId="ADAL" clId="{909795E4-544A-4045-B49B-68260D5ECE70}" dt="2024-11-06T13:38:27.604" v="917" actId="20577"/>
          <ac:spMkLst>
            <pc:docMk/>
            <pc:sldMk cId="0" sldId="262"/>
            <ac:spMk id="9" creationId="{C9CCE2E3-A8BD-13D6-4B97-0F78B95B468A}"/>
          </ac:spMkLst>
        </pc:spChg>
      </pc:sldChg>
      <pc:sldChg chg="modSp">
        <pc:chgData name="Rózsavölgyi Rita (MOL Nyrt.)" userId="670747cc-c6b8-4641-9815-8cc3802c0336" providerId="ADAL" clId="{909795E4-544A-4045-B49B-68260D5ECE70}" dt="2024-11-06T13:34:18.189" v="841"/>
        <pc:sldMkLst>
          <pc:docMk/>
          <pc:sldMk cId="0" sldId="263"/>
        </pc:sldMkLst>
        <pc:spChg chg="mod">
          <ac:chgData name="Rózsavölgyi Rita (MOL Nyrt.)" userId="670747cc-c6b8-4641-9815-8cc3802c0336" providerId="ADAL" clId="{909795E4-544A-4045-B49B-68260D5ECE70}" dt="2024-11-06T13:34:18.189" v="841"/>
          <ac:spMkLst>
            <pc:docMk/>
            <pc:sldMk cId="0" sldId="263"/>
            <ac:spMk id="2" creationId="{419D415D-EACD-3D80-E59A-E5F6E65C28EA}"/>
          </ac:spMkLst>
        </pc:spChg>
      </pc:sldChg>
      <pc:sldChg chg="modSp mod">
        <pc:chgData name="Rózsavölgyi Rita (MOL Nyrt.)" userId="670747cc-c6b8-4641-9815-8cc3802c0336" providerId="ADAL" clId="{909795E4-544A-4045-B49B-68260D5ECE70}" dt="2024-11-06T13:46:55.841" v="1182" actId="20577"/>
        <pc:sldMkLst>
          <pc:docMk/>
          <pc:sldMk cId="0" sldId="264"/>
        </pc:sldMkLst>
        <pc:spChg chg="mod">
          <ac:chgData name="Rózsavölgyi Rita (MOL Nyrt.)" userId="670747cc-c6b8-4641-9815-8cc3802c0336" providerId="ADAL" clId="{909795E4-544A-4045-B49B-68260D5ECE70}" dt="2024-11-06T13:34:18.189" v="841"/>
          <ac:spMkLst>
            <pc:docMk/>
            <pc:sldMk cId="0" sldId="264"/>
            <ac:spMk id="2" creationId="{7D43D2FC-4218-99B3-34E7-00376F90560E}"/>
          </ac:spMkLst>
        </pc:spChg>
        <pc:spChg chg="mod">
          <ac:chgData name="Rózsavölgyi Rita (MOL Nyrt.)" userId="670747cc-c6b8-4641-9815-8cc3802c0336" providerId="ADAL" clId="{909795E4-544A-4045-B49B-68260D5ECE70}" dt="2024-11-06T13:46:55.841" v="1182" actId="20577"/>
          <ac:spMkLst>
            <pc:docMk/>
            <pc:sldMk cId="0" sldId="264"/>
            <ac:spMk id="14" creationId="{13D1D53D-9FA2-EAD2-5F92-A569EBA04FAF}"/>
          </ac:spMkLst>
        </pc:spChg>
        <pc:spChg chg="mod">
          <ac:chgData name="Rózsavölgyi Rita (MOL Nyrt.)" userId="670747cc-c6b8-4641-9815-8cc3802c0336" providerId="ADAL" clId="{909795E4-544A-4045-B49B-68260D5ECE70}" dt="2024-11-06T13:40:46.687" v="935" actId="20577"/>
          <ac:spMkLst>
            <pc:docMk/>
            <pc:sldMk cId="0" sldId="264"/>
            <ac:spMk id="16" creationId="{ED544F24-B152-4B89-0867-752B0A77A76B}"/>
          </ac:spMkLst>
        </pc:spChg>
      </pc:sldChg>
      <pc:sldChg chg="modSp mod">
        <pc:chgData name="Rózsavölgyi Rita (MOL Nyrt.)" userId="670747cc-c6b8-4641-9815-8cc3802c0336" providerId="ADAL" clId="{909795E4-544A-4045-B49B-68260D5ECE70}" dt="2024-11-06T13:47:43.102" v="1222" actId="20577"/>
        <pc:sldMkLst>
          <pc:docMk/>
          <pc:sldMk cId="0" sldId="265"/>
        </pc:sldMkLst>
        <pc:spChg chg="mod">
          <ac:chgData name="Rózsavölgyi Rita (MOL Nyrt.)" userId="670747cc-c6b8-4641-9815-8cc3802c0336" providerId="ADAL" clId="{909795E4-544A-4045-B49B-68260D5ECE70}" dt="2024-11-06T13:34:18.189" v="841"/>
          <ac:spMkLst>
            <pc:docMk/>
            <pc:sldMk cId="0" sldId="265"/>
            <ac:spMk id="2" creationId="{3E1C026D-4F74-A78E-E330-1CE5A5673D0A}"/>
          </ac:spMkLst>
        </pc:spChg>
        <pc:spChg chg="mod">
          <ac:chgData name="Rózsavölgyi Rita (MOL Nyrt.)" userId="670747cc-c6b8-4641-9815-8cc3802c0336" providerId="ADAL" clId="{909795E4-544A-4045-B49B-68260D5ECE70}" dt="2024-11-06T13:47:43.102" v="1222" actId="20577"/>
          <ac:spMkLst>
            <pc:docMk/>
            <pc:sldMk cId="0" sldId="265"/>
            <ac:spMk id="5" creationId="{7929E67B-60E3-DF1A-BF11-0FF2A9A21D22}"/>
          </ac:spMkLst>
        </pc:spChg>
      </pc:sldChg>
      <pc:sldChg chg="modSp mod">
        <pc:chgData name="Rózsavölgyi Rita (MOL Nyrt.)" userId="670747cc-c6b8-4641-9815-8cc3802c0336" providerId="ADAL" clId="{909795E4-544A-4045-B49B-68260D5ECE70}" dt="2024-11-06T13:52:17.099" v="1392" actId="20577"/>
        <pc:sldMkLst>
          <pc:docMk/>
          <pc:sldMk cId="0" sldId="266"/>
        </pc:sldMkLst>
        <pc:spChg chg="mod">
          <ac:chgData name="Rózsavölgyi Rita (MOL Nyrt.)" userId="670747cc-c6b8-4641-9815-8cc3802c0336" providerId="ADAL" clId="{909795E4-544A-4045-B49B-68260D5ECE70}" dt="2024-11-06T13:34:18.189" v="841"/>
          <ac:spMkLst>
            <pc:docMk/>
            <pc:sldMk cId="0" sldId="266"/>
            <ac:spMk id="2" creationId="{8C5CA232-C5F3-1BB3-7337-3A967D08BAF9}"/>
          </ac:spMkLst>
        </pc:spChg>
        <pc:spChg chg="mod">
          <ac:chgData name="Rózsavölgyi Rita (MOL Nyrt.)" userId="670747cc-c6b8-4641-9815-8cc3802c0336" providerId="ADAL" clId="{909795E4-544A-4045-B49B-68260D5ECE70}" dt="2024-11-06T12:52:08.512" v="199"/>
          <ac:spMkLst>
            <pc:docMk/>
            <pc:sldMk cId="0" sldId="266"/>
            <ac:spMk id="6" creationId="{86A155D1-2AD7-11DF-7BFE-7C6E87648614}"/>
          </ac:spMkLst>
        </pc:spChg>
        <pc:spChg chg="mod">
          <ac:chgData name="Rózsavölgyi Rita (MOL Nyrt.)" userId="670747cc-c6b8-4641-9815-8cc3802c0336" providerId="ADAL" clId="{909795E4-544A-4045-B49B-68260D5ECE70}" dt="2024-11-06T13:52:17.099" v="1392" actId="20577"/>
          <ac:spMkLst>
            <pc:docMk/>
            <pc:sldMk cId="0" sldId="266"/>
            <ac:spMk id="10" creationId="{00000000-0000-0000-0000-000000000000}"/>
          </ac:spMkLst>
        </pc:spChg>
      </pc:sldChg>
      <pc:sldChg chg="modSp mod">
        <pc:chgData name="Rózsavölgyi Rita (MOL Nyrt.)" userId="670747cc-c6b8-4641-9815-8cc3802c0336" providerId="ADAL" clId="{909795E4-544A-4045-B49B-68260D5ECE70}" dt="2024-11-06T13:57:00.765" v="1492" actId="20577"/>
        <pc:sldMkLst>
          <pc:docMk/>
          <pc:sldMk cId="0" sldId="267"/>
        </pc:sldMkLst>
        <pc:spChg chg="mod">
          <ac:chgData name="Rózsavölgyi Rita (MOL Nyrt.)" userId="670747cc-c6b8-4641-9815-8cc3802c0336" providerId="ADAL" clId="{909795E4-544A-4045-B49B-68260D5ECE70}" dt="2024-11-06T13:57:00.765" v="1492" actId="20577"/>
          <ac:spMkLst>
            <pc:docMk/>
            <pc:sldMk cId="0" sldId="267"/>
            <ac:spMk id="6" creationId="{00000000-0000-0000-0000-000000000000}"/>
          </ac:spMkLst>
        </pc:spChg>
      </pc:sldChg>
      <pc:sldChg chg="modSp mod">
        <pc:chgData name="Rózsavölgyi Rita (MOL Nyrt.)" userId="670747cc-c6b8-4641-9815-8cc3802c0336" providerId="ADAL" clId="{909795E4-544A-4045-B49B-68260D5ECE70}" dt="2024-11-06T12:24:11.988" v="3" actId="20577"/>
        <pc:sldMkLst>
          <pc:docMk/>
          <pc:sldMk cId="0" sldId="270"/>
        </pc:sldMkLst>
        <pc:spChg chg="mod">
          <ac:chgData name="Rózsavölgyi Rita (MOL Nyrt.)" userId="670747cc-c6b8-4641-9815-8cc3802c0336" providerId="ADAL" clId="{909795E4-544A-4045-B49B-68260D5ECE70}" dt="2024-11-06T12:24:11.988" v="3" actId="20577"/>
          <ac:spMkLst>
            <pc:docMk/>
            <pc:sldMk cId="0" sldId="270"/>
            <ac:spMk id="4" creationId="{00000000-0000-0000-0000-000000000000}"/>
          </ac:spMkLst>
        </pc:spChg>
      </pc:sldChg>
      <pc:sldChg chg="modSp mod">
        <pc:chgData name="Rózsavölgyi Rita (MOL Nyrt.)" userId="670747cc-c6b8-4641-9815-8cc3802c0336" providerId="ADAL" clId="{909795E4-544A-4045-B49B-68260D5ECE70}" dt="2024-11-06T12:48:39.171" v="148" actId="113"/>
        <pc:sldMkLst>
          <pc:docMk/>
          <pc:sldMk cId="0" sldId="271"/>
        </pc:sldMkLst>
        <pc:spChg chg="mod">
          <ac:chgData name="Rózsavölgyi Rita (MOL Nyrt.)" userId="670747cc-c6b8-4641-9815-8cc3802c0336" providerId="ADAL" clId="{909795E4-544A-4045-B49B-68260D5ECE70}" dt="2024-11-06T12:43:11.100" v="122" actId="113"/>
          <ac:spMkLst>
            <pc:docMk/>
            <pc:sldMk cId="0" sldId="271"/>
            <ac:spMk id="3" creationId="{00000000-0000-0000-0000-000000000000}"/>
          </ac:spMkLst>
        </pc:spChg>
        <pc:spChg chg="mod">
          <ac:chgData name="Rózsavölgyi Rita (MOL Nyrt.)" userId="670747cc-c6b8-4641-9815-8cc3802c0336" providerId="ADAL" clId="{909795E4-544A-4045-B49B-68260D5ECE70}" dt="2024-11-06T12:48:39.171" v="148" actId="113"/>
          <ac:spMkLst>
            <pc:docMk/>
            <pc:sldMk cId="0" sldId="271"/>
            <ac:spMk id="12" creationId="{00000000-0000-0000-0000-000000000000}"/>
          </ac:spMkLst>
        </pc:spChg>
        <pc:spChg chg="mod">
          <ac:chgData name="Rózsavölgyi Rita (MOL Nyrt.)" userId="670747cc-c6b8-4641-9815-8cc3802c0336" providerId="ADAL" clId="{909795E4-544A-4045-B49B-68260D5ECE70}" dt="2024-11-06T12:46:57.551" v="147" actId="1076"/>
          <ac:spMkLst>
            <pc:docMk/>
            <pc:sldMk cId="0" sldId="271"/>
            <ac:spMk id="13" creationId="{00000000-0000-0000-0000-000000000000}"/>
          </ac:spMkLst>
        </pc:spChg>
      </pc:sldChg>
      <pc:sldChg chg="modSp mod">
        <pc:chgData name="Rózsavölgyi Rita (MOL Nyrt.)" userId="670747cc-c6b8-4641-9815-8cc3802c0336" providerId="ADAL" clId="{909795E4-544A-4045-B49B-68260D5ECE70}" dt="2024-11-06T12:50:00.122" v="160" actId="113"/>
        <pc:sldMkLst>
          <pc:docMk/>
          <pc:sldMk cId="0" sldId="272"/>
        </pc:sldMkLst>
        <pc:spChg chg="mod">
          <ac:chgData name="Rózsavölgyi Rita (MOL Nyrt.)" userId="670747cc-c6b8-4641-9815-8cc3802c0336" providerId="ADAL" clId="{909795E4-544A-4045-B49B-68260D5ECE70}" dt="2024-11-06T12:50:00.122" v="160" actId="113"/>
          <ac:spMkLst>
            <pc:docMk/>
            <pc:sldMk cId="0" sldId="272"/>
            <ac:spMk id="4" creationId="{00000000-0000-0000-0000-000000000000}"/>
          </ac:spMkLst>
        </pc:spChg>
        <pc:spChg chg="mod">
          <ac:chgData name="Rózsavölgyi Rita (MOL Nyrt.)" userId="670747cc-c6b8-4641-9815-8cc3802c0336" providerId="ADAL" clId="{909795E4-544A-4045-B49B-68260D5ECE70}" dt="2024-11-06T12:49:43.012" v="158" actId="20577"/>
          <ac:spMkLst>
            <pc:docMk/>
            <pc:sldMk cId="0" sldId="272"/>
            <ac:spMk id="10" creationId="{00000000-0000-0000-0000-000000000000}"/>
          </ac:spMkLst>
        </pc:spChg>
      </pc:sldChg>
      <pc:sldChg chg="modSp mod">
        <pc:chgData name="Rózsavölgyi Rita (MOL Nyrt.)" userId="670747cc-c6b8-4641-9815-8cc3802c0336" providerId="ADAL" clId="{909795E4-544A-4045-B49B-68260D5ECE70}" dt="2024-11-06T12:59:54.782" v="238" actId="20577"/>
        <pc:sldMkLst>
          <pc:docMk/>
          <pc:sldMk cId="0" sldId="274"/>
        </pc:sldMkLst>
        <pc:spChg chg="mod">
          <ac:chgData name="Rózsavölgyi Rita (MOL Nyrt.)" userId="670747cc-c6b8-4641-9815-8cc3802c0336" providerId="ADAL" clId="{909795E4-544A-4045-B49B-68260D5ECE70}" dt="2024-11-06T12:53:06.955" v="200" actId="20577"/>
          <ac:spMkLst>
            <pc:docMk/>
            <pc:sldMk cId="0" sldId="274"/>
            <ac:spMk id="2" creationId="{00000000-0000-0000-0000-000000000000}"/>
          </ac:spMkLst>
        </pc:spChg>
        <pc:spChg chg="mod">
          <ac:chgData name="Rózsavölgyi Rita (MOL Nyrt.)" userId="670747cc-c6b8-4641-9815-8cc3802c0336" providerId="ADAL" clId="{909795E4-544A-4045-B49B-68260D5ECE70}" dt="2024-11-06T12:59:54.782" v="238" actId="20577"/>
          <ac:spMkLst>
            <pc:docMk/>
            <pc:sldMk cId="0" sldId="274"/>
            <ac:spMk id="4" creationId="{00000000-0000-0000-0000-000000000000}"/>
          </ac:spMkLst>
        </pc:spChg>
        <pc:spChg chg="mod">
          <ac:chgData name="Rózsavölgyi Rita (MOL Nyrt.)" userId="670747cc-c6b8-4641-9815-8cc3802c0336" providerId="ADAL" clId="{909795E4-544A-4045-B49B-68260D5ECE70}" dt="2024-11-06T12:53:23.502" v="208" actId="20577"/>
          <ac:spMkLst>
            <pc:docMk/>
            <pc:sldMk cId="0" sldId="274"/>
            <ac:spMk id="10" creationId="{6A423344-DEC9-85BD-B9B3-B22BB1D3C4D1}"/>
          </ac:spMkLst>
        </pc:spChg>
      </pc:sldChg>
      <pc:sldChg chg="modSp mod">
        <pc:chgData name="Rózsavölgyi Rita (MOL Nyrt.)" userId="670747cc-c6b8-4641-9815-8cc3802c0336" providerId="ADAL" clId="{909795E4-544A-4045-B49B-68260D5ECE70}" dt="2024-11-06T13:02:02.562" v="310" actId="20577"/>
        <pc:sldMkLst>
          <pc:docMk/>
          <pc:sldMk cId="0" sldId="304"/>
        </pc:sldMkLst>
        <pc:spChg chg="mod">
          <ac:chgData name="Rózsavölgyi Rita (MOL Nyrt.)" userId="670747cc-c6b8-4641-9815-8cc3802c0336" providerId="ADAL" clId="{909795E4-544A-4045-B49B-68260D5ECE70}" dt="2024-11-06T13:02:02.562" v="310" actId="20577"/>
          <ac:spMkLst>
            <pc:docMk/>
            <pc:sldMk cId="0" sldId="304"/>
            <ac:spMk id="4" creationId="{00000000-0000-0000-0000-000000000000}"/>
          </ac:spMkLst>
        </pc:spChg>
      </pc:sldChg>
      <pc:sldChg chg="modSp mod">
        <pc:chgData name="Rózsavölgyi Rita (MOL Nyrt.)" userId="670747cc-c6b8-4641-9815-8cc3802c0336" providerId="ADAL" clId="{909795E4-544A-4045-B49B-68260D5ECE70}" dt="2024-11-06T13:09:30.361" v="361" actId="113"/>
        <pc:sldMkLst>
          <pc:docMk/>
          <pc:sldMk cId="0" sldId="306"/>
        </pc:sldMkLst>
        <pc:spChg chg="mod">
          <ac:chgData name="Rózsavölgyi Rita (MOL Nyrt.)" userId="670747cc-c6b8-4641-9815-8cc3802c0336" providerId="ADAL" clId="{909795E4-544A-4045-B49B-68260D5ECE70}" dt="2024-11-06T13:09:30.361" v="361" actId="113"/>
          <ac:spMkLst>
            <pc:docMk/>
            <pc:sldMk cId="0" sldId="306"/>
            <ac:spMk id="3" creationId="{00000000-0000-0000-0000-000000000000}"/>
          </ac:spMkLst>
        </pc:spChg>
        <pc:spChg chg="mod">
          <ac:chgData name="Rózsavölgyi Rita (MOL Nyrt.)" userId="670747cc-c6b8-4641-9815-8cc3802c0336" providerId="ADAL" clId="{909795E4-544A-4045-B49B-68260D5ECE70}" dt="2024-11-06T13:08:44.582" v="358" actId="20577"/>
          <ac:spMkLst>
            <pc:docMk/>
            <pc:sldMk cId="0" sldId="306"/>
            <ac:spMk id="16" creationId="{00000000-0000-0000-0000-000000000000}"/>
          </ac:spMkLst>
        </pc:spChg>
      </pc:sldChg>
      <pc:sldChg chg="modSp mod">
        <pc:chgData name="Rózsavölgyi Rita (MOL Nyrt.)" userId="670747cc-c6b8-4641-9815-8cc3802c0336" providerId="ADAL" clId="{909795E4-544A-4045-B49B-68260D5ECE70}" dt="2024-11-06T13:10:04.332" v="374" actId="20577"/>
        <pc:sldMkLst>
          <pc:docMk/>
          <pc:sldMk cId="0" sldId="307"/>
        </pc:sldMkLst>
        <pc:spChg chg="mod">
          <ac:chgData name="Rózsavölgyi Rita (MOL Nyrt.)" userId="670747cc-c6b8-4641-9815-8cc3802c0336" providerId="ADAL" clId="{909795E4-544A-4045-B49B-68260D5ECE70}" dt="2024-11-06T13:10:04.332" v="374" actId="20577"/>
          <ac:spMkLst>
            <pc:docMk/>
            <pc:sldMk cId="0" sldId="307"/>
            <ac:spMk id="3" creationId="{00000000-0000-0000-0000-000000000000}"/>
          </ac:spMkLst>
        </pc:spChg>
      </pc:sldChg>
      <pc:sldChg chg="modSp mod">
        <pc:chgData name="Rózsavölgyi Rita (MOL Nyrt.)" userId="670747cc-c6b8-4641-9815-8cc3802c0336" providerId="ADAL" clId="{909795E4-544A-4045-B49B-68260D5ECE70}" dt="2024-11-06T13:12:30.541" v="413" actId="14100"/>
        <pc:sldMkLst>
          <pc:docMk/>
          <pc:sldMk cId="0" sldId="308"/>
        </pc:sldMkLst>
        <pc:spChg chg="mod">
          <ac:chgData name="Rózsavölgyi Rita (MOL Nyrt.)" userId="670747cc-c6b8-4641-9815-8cc3802c0336" providerId="ADAL" clId="{909795E4-544A-4045-B49B-68260D5ECE70}" dt="2024-11-06T13:11:04.047" v="396" actId="20577"/>
          <ac:spMkLst>
            <pc:docMk/>
            <pc:sldMk cId="0" sldId="308"/>
            <ac:spMk id="4" creationId="{00000000-0000-0000-0000-000000000000}"/>
          </ac:spMkLst>
        </pc:spChg>
        <pc:spChg chg="mod">
          <ac:chgData name="Rózsavölgyi Rita (MOL Nyrt.)" userId="670747cc-c6b8-4641-9815-8cc3802c0336" providerId="ADAL" clId="{909795E4-544A-4045-B49B-68260D5ECE70}" dt="2024-11-06T13:12:30.541" v="413" actId="14100"/>
          <ac:spMkLst>
            <pc:docMk/>
            <pc:sldMk cId="0" sldId="308"/>
            <ac:spMk id="22" creationId="{C94916FB-8F8A-F801-E423-78753BA5E763}"/>
          </ac:spMkLst>
        </pc:spChg>
      </pc:sldChg>
      <pc:sldChg chg="modSp mod">
        <pc:chgData name="Rózsavölgyi Rita (MOL Nyrt.)" userId="670747cc-c6b8-4641-9815-8cc3802c0336" providerId="ADAL" clId="{909795E4-544A-4045-B49B-68260D5ECE70}" dt="2024-11-06T13:13:23.731" v="444" actId="20577"/>
        <pc:sldMkLst>
          <pc:docMk/>
          <pc:sldMk cId="0" sldId="309"/>
        </pc:sldMkLst>
        <pc:spChg chg="mod">
          <ac:chgData name="Rózsavölgyi Rita (MOL Nyrt.)" userId="670747cc-c6b8-4641-9815-8cc3802c0336" providerId="ADAL" clId="{909795E4-544A-4045-B49B-68260D5ECE70}" dt="2024-11-06T13:13:23.731" v="444" actId="20577"/>
          <ac:spMkLst>
            <pc:docMk/>
            <pc:sldMk cId="0" sldId="309"/>
            <ac:spMk id="3" creationId="{00000000-0000-0000-0000-000000000000}"/>
          </ac:spMkLst>
        </pc:spChg>
        <pc:spChg chg="mod">
          <ac:chgData name="Rózsavölgyi Rita (MOL Nyrt.)" userId="670747cc-c6b8-4641-9815-8cc3802c0336" providerId="ADAL" clId="{909795E4-544A-4045-B49B-68260D5ECE70}" dt="2024-11-06T13:12:36.183" v="422" actId="20577"/>
          <ac:spMkLst>
            <pc:docMk/>
            <pc:sldMk cId="0" sldId="309"/>
            <ac:spMk id="7" creationId="{FA33D830-4672-2E5F-F952-E51232EF5754}"/>
          </ac:spMkLst>
        </pc:spChg>
      </pc:sldChg>
      <pc:sldChg chg="modSp mod">
        <pc:chgData name="Rózsavölgyi Rita (MOL Nyrt.)" userId="670747cc-c6b8-4641-9815-8cc3802c0336" providerId="ADAL" clId="{909795E4-544A-4045-B49B-68260D5ECE70}" dt="2024-11-06T13:18:56.300" v="544" actId="20577"/>
        <pc:sldMkLst>
          <pc:docMk/>
          <pc:sldMk cId="0" sldId="311"/>
        </pc:sldMkLst>
        <pc:spChg chg="mod">
          <ac:chgData name="Rózsavölgyi Rita (MOL Nyrt.)" userId="670747cc-c6b8-4641-9815-8cc3802c0336" providerId="ADAL" clId="{909795E4-544A-4045-B49B-68260D5ECE70}" dt="2024-11-06T13:18:56.300" v="544" actId="20577"/>
          <ac:spMkLst>
            <pc:docMk/>
            <pc:sldMk cId="0" sldId="311"/>
            <ac:spMk id="4" creationId="{00000000-0000-0000-0000-000000000000}"/>
          </ac:spMkLst>
        </pc:spChg>
        <pc:spChg chg="mod">
          <ac:chgData name="Rózsavölgyi Rita (MOL Nyrt.)" userId="670747cc-c6b8-4641-9815-8cc3802c0336" providerId="ADAL" clId="{909795E4-544A-4045-B49B-68260D5ECE70}" dt="2024-11-06T13:14:03.741" v="484" actId="20577"/>
          <ac:spMkLst>
            <pc:docMk/>
            <pc:sldMk cId="0" sldId="311"/>
            <ac:spMk id="11" creationId="{C0334F11-2C42-7DC8-92C3-060BB7C1D653}"/>
          </ac:spMkLst>
        </pc:spChg>
      </pc:sldChg>
      <pc:sldChg chg="modSp mod">
        <pc:chgData name="Rózsavölgyi Rita (MOL Nyrt.)" userId="670747cc-c6b8-4641-9815-8cc3802c0336" providerId="ADAL" clId="{909795E4-544A-4045-B49B-68260D5ECE70}" dt="2024-11-06T13:23:18.991" v="578" actId="1076"/>
        <pc:sldMkLst>
          <pc:docMk/>
          <pc:sldMk cId="0" sldId="316"/>
        </pc:sldMkLst>
        <pc:spChg chg="mod">
          <ac:chgData name="Rózsavölgyi Rita (MOL Nyrt.)" userId="670747cc-c6b8-4641-9815-8cc3802c0336" providerId="ADAL" clId="{909795E4-544A-4045-B49B-68260D5ECE70}" dt="2024-11-06T13:23:14.559" v="577" actId="1076"/>
          <ac:spMkLst>
            <pc:docMk/>
            <pc:sldMk cId="0" sldId="316"/>
            <ac:spMk id="3" creationId="{982519DF-66DE-B8F9-EBBF-D9001AF7A1C9}"/>
          </ac:spMkLst>
        </pc:spChg>
        <pc:spChg chg="mod">
          <ac:chgData name="Rózsavölgyi Rita (MOL Nyrt.)" userId="670747cc-c6b8-4641-9815-8cc3802c0336" providerId="ADAL" clId="{909795E4-544A-4045-B49B-68260D5ECE70}" dt="2024-11-06T13:19:23.915" v="570" actId="20577"/>
          <ac:spMkLst>
            <pc:docMk/>
            <pc:sldMk cId="0" sldId="316"/>
            <ac:spMk id="5" creationId="{9409B3C9-61C1-5CBE-3214-E645B746F973}"/>
          </ac:spMkLst>
        </pc:spChg>
        <pc:spChg chg="mod">
          <ac:chgData name="Rózsavölgyi Rita (MOL Nyrt.)" userId="670747cc-c6b8-4641-9815-8cc3802c0336" providerId="ADAL" clId="{909795E4-544A-4045-B49B-68260D5ECE70}" dt="2024-11-06T13:23:18.991" v="578" actId="1076"/>
          <ac:spMkLst>
            <pc:docMk/>
            <pc:sldMk cId="0" sldId="316"/>
            <ac:spMk id="14" creationId="{00000000-0000-0000-0000-000000000000}"/>
          </ac:spMkLst>
        </pc:spChg>
      </pc:sldChg>
      <pc:sldChg chg="modSp mod">
        <pc:chgData name="Rózsavölgyi Rita (MOL Nyrt.)" userId="670747cc-c6b8-4641-9815-8cc3802c0336" providerId="ADAL" clId="{909795E4-544A-4045-B49B-68260D5ECE70}" dt="2024-11-06T13:24:55.665" v="617" actId="20577"/>
        <pc:sldMkLst>
          <pc:docMk/>
          <pc:sldMk cId="0" sldId="317"/>
        </pc:sldMkLst>
        <pc:spChg chg="mod">
          <ac:chgData name="Rózsavölgyi Rita (MOL Nyrt.)" userId="670747cc-c6b8-4641-9815-8cc3802c0336" providerId="ADAL" clId="{909795E4-544A-4045-B49B-68260D5ECE70}" dt="2024-11-06T13:24:55.665" v="617" actId="20577"/>
          <ac:spMkLst>
            <pc:docMk/>
            <pc:sldMk cId="0" sldId="317"/>
            <ac:spMk id="3" creationId="{00000000-0000-0000-0000-000000000000}"/>
          </ac:spMkLst>
        </pc:spChg>
      </pc:sldChg>
      <pc:sldChg chg="modSp mod">
        <pc:chgData name="Rózsavölgyi Rita (MOL Nyrt.)" userId="670747cc-c6b8-4641-9815-8cc3802c0336" providerId="ADAL" clId="{909795E4-544A-4045-B49B-68260D5ECE70}" dt="2024-11-06T13:28:52.515" v="688" actId="20577"/>
        <pc:sldMkLst>
          <pc:docMk/>
          <pc:sldMk cId="0" sldId="319"/>
        </pc:sldMkLst>
        <pc:spChg chg="mod">
          <ac:chgData name="Rózsavölgyi Rita (MOL Nyrt.)" userId="670747cc-c6b8-4641-9815-8cc3802c0336" providerId="ADAL" clId="{909795E4-544A-4045-B49B-68260D5ECE70}" dt="2024-11-06T13:28:52.515" v="688" actId="20577"/>
          <ac:spMkLst>
            <pc:docMk/>
            <pc:sldMk cId="0" sldId="319"/>
            <ac:spMk id="3" creationId="{00000000-0000-0000-0000-000000000000}"/>
          </ac:spMkLst>
        </pc:spChg>
        <pc:spChg chg="mod">
          <ac:chgData name="Rózsavölgyi Rita (MOL Nyrt.)" userId="670747cc-c6b8-4641-9815-8cc3802c0336" providerId="ADAL" clId="{909795E4-544A-4045-B49B-68260D5ECE70}" dt="2024-11-06T13:27:39.739" v="634" actId="20577"/>
          <ac:spMkLst>
            <pc:docMk/>
            <pc:sldMk cId="0" sldId="319"/>
            <ac:spMk id="5" creationId="{98DE4124-9F67-FCEC-7910-1F0A729E5F73}"/>
          </ac:spMkLst>
        </pc:spChg>
      </pc:sldChg>
      <pc:sldChg chg="modSp mod">
        <pc:chgData name="Rózsavölgyi Rita (MOL Nyrt.)" userId="670747cc-c6b8-4641-9815-8cc3802c0336" providerId="ADAL" clId="{909795E4-544A-4045-B49B-68260D5ECE70}" dt="2024-11-06T13:30:48.915" v="725" actId="20577"/>
        <pc:sldMkLst>
          <pc:docMk/>
          <pc:sldMk cId="0" sldId="320"/>
        </pc:sldMkLst>
        <pc:spChg chg="mod">
          <ac:chgData name="Rózsavölgyi Rita (MOL Nyrt.)" userId="670747cc-c6b8-4641-9815-8cc3802c0336" providerId="ADAL" clId="{909795E4-544A-4045-B49B-68260D5ECE70}" dt="2024-11-06T13:30:48.915" v="725" actId="20577"/>
          <ac:spMkLst>
            <pc:docMk/>
            <pc:sldMk cId="0" sldId="320"/>
            <ac:spMk id="3" creationId="{00000000-0000-0000-0000-000000000000}"/>
          </ac:spMkLst>
        </pc:spChg>
        <pc:spChg chg="mod">
          <ac:chgData name="Rózsavölgyi Rita (MOL Nyrt.)" userId="670747cc-c6b8-4641-9815-8cc3802c0336" providerId="ADAL" clId="{909795E4-544A-4045-B49B-68260D5ECE70}" dt="2024-11-06T13:27:50.809" v="649" actId="20577"/>
          <ac:spMkLst>
            <pc:docMk/>
            <pc:sldMk cId="0" sldId="320"/>
            <ac:spMk id="17" creationId="{DE4CD7D8-97D0-72D2-9CE4-F78CED0AAD64}"/>
          </ac:spMkLst>
        </pc:spChg>
      </pc:sldChg>
      <pc:sldChg chg="modSp mod">
        <pc:chgData name="Rózsavölgyi Rita (MOL Nyrt.)" userId="670747cc-c6b8-4641-9815-8cc3802c0336" providerId="ADAL" clId="{909795E4-544A-4045-B49B-68260D5ECE70}" dt="2024-11-06T13:31:40.073" v="770" actId="20577"/>
        <pc:sldMkLst>
          <pc:docMk/>
          <pc:sldMk cId="0" sldId="321"/>
        </pc:sldMkLst>
        <pc:spChg chg="mod">
          <ac:chgData name="Rózsavölgyi Rita (MOL Nyrt.)" userId="670747cc-c6b8-4641-9815-8cc3802c0336" providerId="ADAL" clId="{909795E4-544A-4045-B49B-68260D5ECE70}" dt="2024-11-06T13:31:40.073" v="770" actId="20577"/>
          <ac:spMkLst>
            <pc:docMk/>
            <pc:sldMk cId="0" sldId="321"/>
            <ac:spMk id="4" creationId="{00000000-0000-0000-0000-000000000000}"/>
          </ac:spMkLst>
        </pc:spChg>
        <pc:spChg chg="mod">
          <ac:chgData name="Rózsavölgyi Rita (MOL Nyrt.)" userId="670747cc-c6b8-4641-9815-8cc3802c0336" providerId="ADAL" clId="{909795E4-544A-4045-B49B-68260D5ECE70}" dt="2024-11-06T13:31:26.369" v="742" actId="20577"/>
          <ac:spMkLst>
            <pc:docMk/>
            <pc:sldMk cId="0" sldId="321"/>
            <ac:spMk id="9" creationId="{D0046AA2-24D0-A430-B122-7C05F8DE6B4B}"/>
          </ac:spMkLst>
        </pc:spChg>
      </pc:sldChg>
      <pc:sldChg chg="modSp mod">
        <pc:chgData name="Rózsavölgyi Rita (MOL Nyrt.)" userId="670747cc-c6b8-4641-9815-8cc3802c0336" providerId="ADAL" clId="{909795E4-544A-4045-B49B-68260D5ECE70}" dt="2024-11-06T12:30:02.962" v="70" actId="20577"/>
        <pc:sldMkLst>
          <pc:docMk/>
          <pc:sldMk cId="3717886475" sldId="322"/>
        </pc:sldMkLst>
        <pc:spChg chg="mod">
          <ac:chgData name="Rózsavölgyi Rita (MOL Nyrt.)" userId="670747cc-c6b8-4641-9815-8cc3802c0336" providerId="ADAL" clId="{909795E4-544A-4045-B49B-68260D5ECE70}" dt="2024-11-06T12:30:02.962" v="70" actId="20577"/>
          <ac:spMkLst>
            <pc:docMk/>
            <pc:sldMk cId="3717886475" sldId="322"/>
            <ac:spMk id="2" creationId="{00000000-0000-0000-0000-000000000000}"/>
          </ac:spMkLst>
        </pc:spChg>
      </pc:sldChg>
      <pc:sldChg chg="modSp mod">
        <pc:chgData name="Rózsavölgyi Rita (MOL Nyrt.)" userId="670747cc-c6b8-4641-9815-8cc3802c0336" providerId="ADAL" clId="{909795E4-544A-4045-B49B-68260D5ECE70}" dt="2024-11-06T13:02:15.174" v="314" actId="20577"/>
        <pc:sldMkLst>
          <pc:docMk/>
          <pc:sldMk cId="175909305" sldId="323"/>
        </pc:sldMkLst>
        <pc:spChg chg="mod">
          <ac:chgData name="Rózsavölgyi Rita (MOL Nyrt.)" userId="670747cc-c6b8-4641-9815-8cc3802c0336" providerId="ADAL" clId="{909795E4-544A-4045-B49B-68260D5ECE70}" dt="2024-11-06T13:02:15.174" v="314" actId="20577"/>
          <ac:spMkLst>
            <pc:docMk/>
            <pc:sldMk cId="175909305" sldId="323"/>
            <ac:spMk id="2" creationId="{00000000-0000-0000-0000-000000000000}"/>
          </ac:spMkLst>
        </pc:spChg>
      </pc:sldChg>
      <pc:sldChg chg="modSp mod">
        <pc:chgData name="Rózsavölgyi Rita (MOL Nyrt.)" userId="670747cc-c6b8-4641-9815-8cc3802c0336" providerId="ADAL" clId="{909795E4-544A-4045-B49B-68260D5ECE70}" dt="2024-11-06T13:33:02.858" v="840" actId="20577"/>
        <pc:sldMkLst>
          <pc:docMk/>
          <pc:sldMk cId="1913174730" sldId="324"/>
        </pc:sldMkLst>
        <pc:spChg chg="mod">
          <ac:chgData name="Rózsavölgyi Rita (MOL Nyrt.)" userId="670747cc-c6b8-4641-9815-8cc3802c0336" providerId="ADAL" clId="{909795E4-544A-4045-B49B-68260D5ECE70}" dt="2024-11-06T13:33:02.858" v="840" actId="20577"/>
          <ac:spMkLst>
            <pc:docMk/>
            <pc:sldMk cId="1913174730" sldId="324"/>
            <ac:spMk id="2" creationId="{00000000-0000-0000-0000-000000000000}"/>
          </ac:spMkLst>
        </pc:spChg>
      </pc:sldChg>
      <pc:sldChg chg="modSp mod">
        <pc:chgData name="Rózsavölgyi Rita (MOL Nyrt.)" userId="670747cc-c6b8-4641-9815-8cc3802c0336" providerId="ADAL" clId="{909795E4-544A-4045-B49B-68260D5ECE70}" dt="2024-11-06T13:26:42.069" v="619" actId="20577"/>
        <pc:sldMkLst>
          <pc:docMk/>
          <pc:sldMk cId="2570986659" sldId="334"/>
        </pc:sldMkLst>
        <pc:spChg chg="mod">
          <ac:chgData name="Rózsavölgyi Rita (MOL Nyrt.)" userId="670747cc-c6b8-4641-9815-8cc3802c0336" providerId="ADAL" clId="{909795E4-544A-4045-B49B-68260D5ECE70}" dt="2024-11-06T13:26:11.609" v="618" actId="1076"/>
          <ac:spMkLst>
            <pc:docMk/>
            <pc:sldMk cId="2570986659" sldId="334"/>
            <ac:spMk id="3" creationId="{00000000-0000-0000-0000-000000000000}"/>
          </ac:spMkLst>
        </pc:spChg>
        <pc:spChg chg="mod">
          <ac:chgData name="Rózsavölgyi Rita (MOL Nyrt.)" userId="670747cc-c6b8-4641-9815-8cc3802c0336" providerId="ADAL" clId="{909795E4-544A-4045-B49B-68260D5ECE70}" dt="2024-11-06T13:26:42.069" v="619" actId="20577"/>
          <ac:spMkLst>
            <pc:docMk/>
            <pc:sldMk cId="2570986659" sldId="334"/>
            <ac:spMk id="7" creationId="{58F94CE5-26B9-8FD1-8891-1FA690406292}"/>
          </ac:spMkLst>
        </pc:spChg>
      </pc:sldChg>
      <pc:sldChg chg="modSp mod">
        <pc:chgData name="Rózsavölgyi Rita (MOL Nyrt.)" userId="670747cc-c6b8-4641-9815-8cc3802c0336" providerId="ADAL" clId="{909795E4-544A-4045-B49B-68260D5ECE70}" dt="2024-11-06T12:34:43.249" v="77" actId="20577"/>
        <pc:sldMkLst>
          <pc:docMk/>
          <pc:sldMk cId="2539536679" sldId="335"/>
        </pc:sldMkLst>
        <pc:spChg chg="mod">
          <ac:chgData name="Rózsavölgyi Rita (MOL Nyrt.)" userId="670747cc-c6b8-4641-9815-8cc3802c0336" providerId="ADAL" clId="{909795E4-544A-4045-B49B-68260D5ECE70}" dt="2024-11-06T12:33:07.774" v="72" actId="113"/>
          <ac:spMkLst>
            <pc:docMk/>
            <pc:sldMk cId="2539536679" sldId="335"/>
            <ac:spMk id="12" creationId="{F71911FF-F8FD-C5C9-5CF9-9CD572B8E9E8}"/>
          </ac:spMkLst>
        </pc:spChg>
        <pc:spChg chg="mod">
          <ac:chgData name="Rózsavölgyi Rita (MOL Nyrt.)" userId="670747cc-c6b8-4641-9815-8cc3802c0336" providerId="ADAL" clId="{909795E4-544A-4045-B49B-68260D5ECE70}" dt="2024-11-06T12:34:43.249" v="77" actId="20577"/>
          <ac:spMkLst>
            <pc:docMk/>
            <pc:sldMk cId="2539536679" sldId="335"/>
            <ac:spMk id="14" creationId="{2D1FCF79-6098-B265-91BE-31E24BB510F9}"/>
          </ac:spMkLst>
        </pc:spChg>
        <pc:spChg chg="mod">
          <ac:chgData name="Rózsavölgyi Rita (MOL Nyrt.)" userId="670747cc-c6b8-4641-9815-8cc3802c0336" providerId="ADAL" clId="{909795E4-544A-4045-B49B-68260D5ECE70}" dt="2024-11-06T12:32:44.874" v="71"/>
          <ac:spMkLst>
            <pc:docMk/>
            <pc:sldMk cId="2539536679" sldId="335"/>
            <ac:spMk id="21" creationId="{A800A0A1-37C8-7124-2CA6-E0D285331F0C}"/>
          </ac:spMkLst>
        </pc:spChg>
      </pc:sldChg>
      <pc:sldChg chg="addSp delSp modSp mod">
        <pc:chgData name="Rózsavölgyi Rita (MOL Nyrt.)" userId="670747cc-c6b8-4641-9815-8cc3802c0336" providerId="ADAL" clId="{909795E4-544A-4045-B49B-68260D5ECE70}" dt="2024-11-06T12:41:13.939" v="120" actId="20577"/>
        <pc:sldMkLst>
          <pc:docMk/>
          <pc:sldMk cId="3433461415" sldId="336"/>
        </pc:sldMkLst>
        <pc:spChg chg="mod">
          <ac:chgData name="Rózsavölgyi Rita (MOL Nyrt.)" userId="670747cc-c6b8-4641-9815-8cc3802c0336" providerId="ADAL" clId="{909795E4-544A-4045-B49B-68260D5ECE70}" dt="2024-11-06T12:40:11.551" v="109" actId="20577"/>
          <ac:spMkLst>
            <pc:docMk/>
            <pc:sldMk cId="3433461415" sldId="336"/>
            <ac:spMk id="4" creationId="{2E46CF88-CFBF-A190-D797-2ACC361B9839}"/>
          </ac:spMkLst>
        </pc:spChg>
        <pc:spChg chg="add mod">
          <ac:chgData name="Rózsavölgyi Rita (MOL Nyrt.)" userId="670747cc-c6b8-4641-9815-8cc3802c0336" providerId="ADAL" clId="{909795E4-544A-4045-B49B-68260D5ECE70}" dt="2024-11-06T12:40:58.149" v="113" actId="164"/>
          <ac:spMkLst>
            <pc:docMk/>
            <pc:sldMk cId="3433461415" sldId="336"/>
            <ac:spMk id="8" creationId="{1E2A46EC-DEE8-E49A-7DC4-4AC106615AC5}"/>
          </ac:spMkLst>
        </pc:spChg>
        <pc:spChg chg="mod">
          <ac:chgData name="Rózsavölgyi Rita (MOL Nyrt.)" userId="670747cc-c6b8-4641-9815-8cc3802c0336" providerId="ADAL" clId="{909795E4-544A-4045-B49B-68260D5ECE70}" dt="2024-11-06T12:32:44.874" v="71"/>
          <ac:spMkLst>
            <pc:docMk/>
            <pc:sldMk cId="3433461415" sldId="336"/>
            <ac:spMk id="10" creationId="{1E416E1F-A8E3-78AB-FD56-A738C7DE48D1}"/>
          </ac:spMkLst>
        </pc:spChg>
        <pc:spChg chg="add del mod">
          <ac:chgData name="Rózsavölgyi Rita (MOL Nyrt.)" userId="670747cc-c6b8-4641-9815-8cc3802c0336" providerId="ADAL" clId="{909795E4-544A-4045-B49B-68260D5ECE70}" dt="2024-11-06T12:41:05.849" v="116"/>
          <ac:spMkLst>
            <pc:docMk/>
            <pc:sldMk cId="3433461415" sldId="336"/>
            <ac:spMk id="11" creationId="{FEDA4477-D475-7D1D-20DE-E3B91D53B24F}"/>
          </ac:spMkLst>
        </pc:spChg>
        <pc:spChg chg="mod">
          <ac:chgData name="Rózsavölgyi Rita (MOL Nyrt.)" userId="670747cc-c6b8-4641-9815-8cc3802c0336" providerId="ADAL" clId="{909795E4-544A-4045-B49B-68260D5ECE70}" dt="2024-11-06T12:41:13.939" v="120" actId="20577"/>
          <ac:spMkLst>
            <pc:docMk/>
            <pc:sldMk cId="3433461415" sldId="336"/>
            <ac:spMk id="14" creationId="{D6260ACB-A4D7-32A2-594F-84F63C7DA1C7}"/>
          </ac:spMkLst>
        </pc:spChg>
        <pc:grpChg chg="add mod">
          <ac:chgData name="Rózsavölgyi Rita (MOL Nyrt.)" userId="670747cc-c6b8-4641-9815-8cc3802c0336" providerId="ADAL" clId="{909795E4-544A-4045-B49B-68260D5ECE70}" dt="2024-11-06T12:41:01.979" v="114" actId="1076"/>
          <ac:grpSpMkLst>
            <pc:docMk/>
            <pc:sldMk cId="3433461415" sldId="336"/>
            <ac:grpSpMk id="9" creationId="{AB1C6F20-42DB-CF18-40B0-D6446819B0A3}"/>
          </ac:grpSpMkLst>
        </pc:grpChg>
        <pc:grpChg chg="add mod">
          <ac:chgData name="Rózsavölgyi Rita (MOL Nyrt.)" userId="670747cc-c6b8-4641-9815-8cc3802c0336" providerId="ADAL" clId="{909795E4-544A-4045-B49B-68260D5ECE70}" dt="2024-11-06T12:41:11.830" v="118" actId="1076"/>
          <ac:grpSpMkLst>
            <pc:docMk/>
            <pc:sldMk cId="3433461415" sldId="336"/>
            <ac:grpSpMk id="12" creationId="{34651973-B090-56A7-36A5-DF12EE1A2BAA}"/>
          </ac:grpSpMkLst>
        </pc:grpChg>
        <pc:picChg chg="add mod">
          <ac:chgData name="Rózsavölgyi Rita (MOL Nyrt.)" userId="670747cc-c6b8-4641-9815-8cc3802c0336" providerId="ADAL" clId="{909795E4-544A-4045-B49B-68260D5ECE70}" dt="2024-11-06T12:40:01.959" v="103" actId="1076"/>
          <ac:picMkLst>
            <pc:docMk/>
            <pc:sldMk cId="3433461415" sldId="336"/>
            <ac:picMk id="2" creationId="{BC5165CC-5DF2-FDEF-E64A-BE7ED18FC33C}"/>
          </ac:picMkLst>
        </pc:picChg>
        <pc:picChg chg="mod">
          <ac:chgData name="Rózsavölgyi Rita (MOL Nyrt.)" userId="670747cc-c6b8-4641-9815-8cc3802c0336" providerId="ADAL" clId="{909795E4-544A-4045-B49B-68260D5ECE70}" dt="2024-11-06T12:40:00.321" v="102" actId="1076"/>
          <ac:picMkLst>
            <pc:docMk/>
            <pc:sldMk cId="3433461415" sldId="336"/>
            <ac:picMk id="5" creationId="{95F69084-81CF-6AE7-97ED-DCA7AD124641}"/>
          </ac:picMkLst>
        </pc:picChg>
        <pc:picChg chg="add mod">
          <ac:chgData name="Rózsavölgyi Rita (MOL Nyrt.)" userId="670747cc-c6b8-4641-9815-8cc3802c0336" providerId="ADAL" clId="{909795E4-544A-4045-B49B-68260D5ECE70}" dt="2024-11-06T12:40:58.149" v="113" actId="164"/>
          <ac:picMkLst>
            <pc:docMk/>
            <pc:sldMk cId="3433461415" sldId="336"/>
            <ac:picMk id="7" creationId="{B28D30D4-AD59-76BB-AD24-E75BA5D68466}"/>
          </ac:picMkLst>
        </pc:picChg>
        <pc:picChg chg="mod">
          <ac:chgData name="Rózsavölgyi Rita (MOL Nyrt.)" userId="670747cc-c6b8-4641-9815-8cc3802c0336" providerId="ADAL" clId="{909795E4-544A-4045-B49B-68260D5ECE70}" dt="2024-11-06T12:41:08.105" v="117"/>
          <ac:picMkLst>
            <pc:docMk/>
            <pc:sldMk cId="3433461415" sldId="336"/>
            <ac:picMk id="13" creationId="{911D5AB7-CC1C-589E-E21E-1DD6F16A502A}"/>
          </ac:picMkLst>
        </pc:picChg>
      </pc:sldChg>
      <pc:sldChg chg="delSp modSp del mod">
        <pc:chgData name="Rózsavölgyi Rita (MOL Nyrt.)" userId="670747cc-c6b8-4641-9815-8cc3802c0336" providerId="ADAL" clId="{909795E4-544A-4045-B49B-68260D5ECE70}" dt="2024-11-06T12:40:14.099" v="110" actId="47"/>
        <pc:sldMkLst>
          <pc:docMk/>
          <pc:sldMk cId="899116856" sldId="337"/>
        </pc:sldMkLst>
        <pc:spChg chg="mod">
          <ac:chgData name="Rózsavölgyi Rita (MOL Nyrt.)" userId="670747cc-c6b8-4641-9815-8cc3802c0336" providerId="ADAL" clId="{909795E4-544A-4045-B49B-68260D5ECE70}" dt="2024-11-06T12:32:44.874" v="71"/>
          <ac:spMkLst>
            <pc:docMk/>
            <pc:sldMk cId="899116856" sldId="337"/>
            <ac:spMk id="15" creationId="{C34314F1-F28B-1BED-0E37-C4A48252792C}"/>
          </ac:spMkLst>
        </pc:spChg>
        <pc:picChg chg="del">
          <ac:chgData name="Rózsavölgyi Rita (MOL Nyrt.)" userId="670747cc-c6b8-4641-9815-8cc3802c0336" providerId="ADAL" clId="{909795E4-544A-4045-B49B-68260D5ECE70}" dt="2024-11-06T12:38:52.228" v="93" actId="21"/>
          <ac:picMkLst>
            <pc:docMk/>
            <pc:sldMk cId="899116856" sldId="337"/>
            <ac:picMk id="10" creationId="{E67C94FC-A6B9-6012-542E-ADC8726F9CFA}"/>
          </ac:picMkLst>
        </pc:picChg>
      </pc:sldChg>
      <pc:sldChg chg="modSp mod">
        <pc:chgData name="Rózsavölgyi Rita (MOL Nyrt.)" userId="670747cc-c6b8-4641-9815-8cc3802c0336" providerId="ADAL" clId="{909795E4-544A-4045-B49B-68260D5ECE70}" dt="2024-11-06T13:52:53.399" v="1404" actId="20577"/>
        <pc:sldMkLst>
          <pc:docMk/>
          <pc:sldMk cId="3893369343" sldId="338"/>
        </pc:sldMkLst>
        <pc:spChg chg="mod">
          <ac:chgData name="Rózsavölgyi Rita (MOL Nyrt.)" userId="670747cc-c6b8-4641-9815-8cc3802c0336" providerId="ADAL" clId="{909795E4-544A-4045-B49B-68260D5ECE70}" dt="2024-11-06T13:52:53.399" v="1404" actId="20577"/>
          <ac:spMkLst>
            <pc:docMk/>
            <pc:sldMk cId="3893369343" sldId="338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8B3AAF51-0B88-C0C0-213E-7A99B9F2E0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9C0087D-CE62-E60A-1B5B-15E800C9C9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0BBBD-F088-4375-BCDC-A1B75A453EE3}" type="datetimeFigureOut">
              <a:rPr lang="hu-HU" smtClean="0"/>
              <a:t>2024. 11. 06.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0F3FA85-BB97-6D2F-5071-D22B5833A3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14988D1-B3B7-DEB1-CDEC-467070013F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39B45-704C-4557-A35D-52F88728DD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32341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776C3-A107-4238-91B3-6A2A80EA70D6}" type="datetimeFigureOut">
              <a:rPr lang="hu-HU" smtClean="0"/>
              <a:t>2024. 11. 06.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E27CD-1FC8-4E7A-A2E5-363A2960D6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98851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E27CD-1FC8-4E7A-A2E5-363A2960D691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0920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975" y="6116321"/>
            <a:ext cx="1515872" cy="2031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39152" y="453136"/>
            <a:ext cx="4752848" cy="64048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69070" y="1448478"/>
            <a:ext cx="376343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DF001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04199-9716-422C-B895-B292F4AF6C4B}" type="datetime1">
              <a:rPr lang="en-US" smtClean="0"/>
              <a:t>11/6/2024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33" b="0" i="0">
                <a:solidFill>
                  <a:srgbClr val="6D6D6D"/>
                </a:solidFill>
                <a:latin typeface="Arial"/>
                <a:cs typeface="Arial"/>
              </a:defRPr>
            </a:lvl1pPr>
          </a:lstStyle>
          <a:p>
            <a:fld id="{B6F15528-21DE-4FAA-801E-634DDDAF4B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474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985" y="41655"/>
            <a:ext cx="11982027" cy="492443"/>
          </a:xfrm>
        </p:spPr>
        <p:txBody>
          <a:bodyPr lIns="0" tIns="0" rIns="0" bIns="0"/>
          <a:lstStyle>
            <a:lvl1pPr>
              <a:defRPr sz="3200" b="0" i="0">
                <a:solidFill>
                  <a:srgbClr val="DF001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39B39-E3BD-451A-9D96-FF72904C91AD}" type="datetime1">
              <a:rPr lang="en-US" smtClean="0"/>
              <a:t>11/6/2024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33" b="0" i="0">
                <a:solidFill>
                  <a:srgbClr val="6D6D6D"/>
                </a:solidFill>
                <a:latin typeface="Arial"/>
                <a:cs typeface="Arial"/>
              </a:defRPr>
            </a:lvl1pPr>
          </a:lstStyle>
          <a:p>
            <a:fld id="{B6F15528-21DE-4FAA-801E-634DDDAF4B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122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985" y="41655"/>
            <a:ext cx="11982027" cy="492443"/>
          </a:xfrm>
        </p:spPr>
        <p:txBody>
          <a:bodyPr lIns="0" tIns="0" rIns="0" bIns="0"/>
          <a:lstStyle>
            <a:lvl1pPr>
              <a:defRPr sz="3200" b="0" i="0">
                <a:solidFill>
                  <a:srgbClr val="DF001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A3865-7B9A-45B1-A903-2BA03B329F95}" type="datetime1">
              <a:rPr lang="en-US" smtClean="0"/>
              <a:t>11/6/2024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33" b="0" i="0">
                <a:solidFill>
                  <a:srgbClr val="6D6D6D"/>
                </a:solidFill>
                <a:latin typeface="Arial"/>
                <a:cs typeface="Arial"/>
              </a:defRPr>
            </a:lvl1pPr>
          </a:lstStyle>
          <a:p>
            <a:fld id="{B6F15528-21DE-4FAA-801E-634DDDAF4B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114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83695" y="6284973"/>
            <a:ext cx="104877" cy="31463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97441" y="6388607"/>
            <a:ext cx="1200911" cy="15849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9840975" y="6309361"/>
            <a:ext cx="1536700" cy="288713"/>
          </a:xfrm>
          <a:custGeom>
            <a:avLst/>
            <a:gdLst/>
            <a:ahLst/>
            <a:cxnLst/>
            <a:rect l="l" t="t" r="r" b="b"/>
            <a:pathLst>
              <a:path w="1152525" h="216535">
                <a:moveTo>
                  <a:pt x="1152144" y="0"/>
                </a:moveTo>
                <a:lnTo>
                  <a:pt x="0" y="0"/>
                </a:lnTo>
                <a:lnTo>
                  <a:pt x="0" y="216407"/>
                </a:lnTo>
                <a:lnTo>
                  <a:pt x="1152144" y="216407"/>
                </a:lnTo>
                <a:lnTo>
                  <a:pt x="11521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4965" y="1528531"/>
            <a:ext cx="11052359" cy="22709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3615" y="3779519"/>
            <a:ext cx="11427968" cy="24790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985" y="41655"/>
            <a:ext cx="11982027" cy="492443"/>
          </a:xfrm>
        </p:spPr>
        <p:txBody>
          <a:bodyPr lIns="0" tIns="0" rIns="0" bIns="0"/>
          <a:lstStyle>
            <a:lvl1pPr>
              <a:defRPr sz="3200" b="0" i="0">
                <a:solidFill>
                  <a:srgbClr val="DF001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C0D6D-E4CA-42EE-AC3F-FE009DE006D9}" type="datetime1">
              <a:rPr lang="en-US" smtClean="0"/>
              <a:t>11/6/2024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33" b="0" i="0">
                <a:solidFill>
                  <a:srgbClr val="6D6D6D"/>
                </a:solidFill>
                <a:latin typeface="Arial"/>
                <a:cs typeface="Arial"/>
              </a:defRPr>
            </a:lvl1pPr>
          </a:lstStyle>
          <a:p>
            <a:fld id="{B6F15528-21DE-4FAA-801E-634DDDAF4B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905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83695" y="6284973"/>
            <a:ext cx="104877" cy="31463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97439" y="6388608"/>
            <a:ext cx="1200911" cy="15849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9840975" y="6309361"/>
            <a:ext cx="1536700" cy="288713"/>
          </a:xfrm>
          <a:custGeom>
            <a:avLst/>
            <a:gdLst/>
            <a:ahLst/>
            <a:cxnLst/>
            <a:rect l="l" t="t" r="r" b="b"/>
            <a:pathLst>
              <a:path w="1152525" h="216535">
                <a:moveTo>
                  <a:pt x="1152144" y="0"/>
                </a:moveTo>
                <a:lnTo>
                  <a:pt x="0" y="0"/>
                </a:lnTo>
                <a:lnTo>
                  <a:pt x="0" y="216407"/>
                </a:lnTo>
                <a:lnTo>
                  <a:pt x="1152144" y="216407"/>
                </a:lnTo>
                <a:lnTo>
                  <a:pt x="11521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7B25D-556D-4156-A219-B923D5406C78}" type="datetime1">
              <a:rPr lang="en-US" smtClean="0"/>
              <a:t>11/6/2024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33" b="0" i="0">
                <a:solidFill>
                  <a:srgbClr val="6D6D6D"/>
                </a:solidFill>
                <a:latin typeface="Arial"/>
                <a:cs typeface="Arial"/>
              </a:defRPr>
            </a:lvl1pPr>
          </a:lstStyle>
          <a:p>
            <a:fld id="{B6F15528-21DE-4FAA-801E-634DDDAF4B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944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E0F824C2-E78E-7935-79D7-424356944E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7662180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73" imgH="476" progId="TCLayout.ActiveDocument.1">
                  <p:embed/>
                </p:oleObj>
              </mc:Choice>
              <mc:Fallback>
                <p:oleObj name="think-cell Slide" r:id="rId8" imgW="473" imgH="47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0F824C2-E78E-7935-79D7-424356944E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bg 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83695" y="6284973"/>
            <a:ext cx="104877" cy="31463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997441" y="6388607"/>
            <a:ext cx="1200911" cy="1584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985" y="41655"/>
            <a:ext cx="1198202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DF001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4854" y="1403773"/>
            <a:ext cx="111167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2AE24-A713-4B93-AB16-94953B23A1CC}" type="datetime1">
              <a:rPr lang="en-US" smtClean="0"/>
              <a:t>11/6/2024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457602" y="6363442"/>
            <a:ext cx="326812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33" b="0" i="0">
                <a:solidFill>
                  <a:srgbClr val="6D6D6D"/>
                </a:solidFill>
                <a:latin typeface="Arial"/>
                <a:cs typeface="Arial"/>
              </a:defRPr>
            </a:lvl1pPr>
          </a:lstStyle>
          <a:p>
            <a:fld id="{B6F15528-21DE-4FAA-801E-634DDDAF4B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400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hyperlink" Target="http://service.ariba.com/" TargetMode="Externa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hyperlink" Target="https://service.ariba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3.pn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2.jp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3.pn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57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jpg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60.png"/><Relationship Id="rId5" Type="http://schemas.openxmlformats.org/officeDocument/2006/relationships/image" Target="../media/image3.png"/><Relationship Id="rId4" Type="http://schemas.openxmlformats.org/officeDocument/2006/relationships/image" Target="../media/image59.jpg"/><Relationship Id="rId9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3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3.png"/><Relationship Id="rId5" Type="http://schemas.openxmlformats.org/officeDocument/2006/relationships/image" Target="../media/image69.jpg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supplier.ariba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hyperlink" Target="mailto:aribaopsupport@mol.hu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ariba.com/support/supplier-support" TargetMode="External"/><Relationship Id="rId7" Type="http://schemas.openxmlformats.org/officeDocument/2006/relationships/hyperlink" Target="https://help.sap.com/docs/ariba-tutorials?locale=en-US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6" Type="http://schemas.openxmlformats.org/officeDocument/2006/relationships/hyperlink" Target="https://support.ariba.com/Adapt/Ariba_Network_Supplier_Training/" TargetMode="External"/><Relationship Id="rId5" Type="http://schemas.openxmlformats.org/officeDocument/2006/relationships/hyperlink" Target="https://uex.ariba.com/" TargetMode="External"/><Relationship Id="rId4" Type="http://schemas.openxmlformats.org/officeDocument/2006/relationships/hyperlink" Target="https://www.ariba.com/support/customer-hub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olgroup.sourcing-eu.ariba.com/ad/selfRegistration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6.png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8663" y="3613794"/>
            <a:ext cx="2869620" cy="55268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9069" y="2462444"/>
            <a:ext cx="5426931" cy="87887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l">
              <a:spcBef>
                <a:spcPts val="133"/>
              </a:spcBef>
            </a:pPr>
            <a:r>
              <a:rPr lang="hu-HU" sz="2800" spc="80" dirty="0">
                <a:solidFill>
                  <a:srgbClr val="E20017"/>
                </a:solidFill>
                <a:latin typeface="Arial"/>
                <a:ea typeface="+mj-ea"/>
                <a:cs typeface="Arial"/>
              </a:rPr>
              <a:t>MOL GROUP SAP Ariba Beszállítói Útmutató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35976F0-F984-5099-AE1B-FF579C9D641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1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609600" y="2286000"/>
            <a:ext cx="6400800" cy="2108933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lang="hu-HU" sz="3733" spc="93" dirty="0">
                <a:solidFill>
                  <a:srgbClr val="E20017"/>
                </a:solidFill>
              </a:rPr>
              <a:t>MOL-csoport Beszállítói Minősítés</a:t>
            </a:r>
            <a:br>
              <a:rPr lang="hu-HU" sz="3733" spc="93" dirty="0">
                <a:solidFill>
                  <a:srgbClr val="E20017"/>
                </a:solidFill>
              </a:rPr>
            </a:br>
            <a:br>
              <a:rPr lang="en-US" sz="2400" spc="70" dirty="0">
                <a:latin typeface="Arial"/>
                <a:cs typeface="Arial"/>
              </a:rPr>
            </a:br>
            <a:endParaRPr lang="hu-HU" sz="3733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A6FB6C2E-2909-D815-3408-009BE579888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909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ép 18">
            <a:extLst>
              <a:ext uri="{FF2B5EF4-FFF2-40B4-BE49-F238E27FC236}">
                <a16:creationId xmlns:a16="http://schemas.microsoft.com/office/drawing/2014/main" id="{B62A76C7-6D20-437E-8967-9D8BF0861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291" y="1845095"/>
            <a:ext cx="3787004" cy="42248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bject 2"/>
          <p:cNvSpPr txBox="1"/>
          <p:nvPr/>
        </p:nvSpPr>
        <p:spPr>
          <a:xfrm>
            <a:off x="928606" y="2146212"/>
            <a:ext cx="190500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13">
                <a:latin typeface="Arial"/>
                <a:cs typeface="Arial"/>
              </a:rPr>
              <a:t>ELJÁRÁS/LÉPÉS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6213" y="2463801"/>
            <a:ext cx="4699066" cy="1357423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>
            <a:defPPr>
              <a:defRPr kern="0"/>
            </a:defPPr>
            <a:lvl1pPr marL="12700" marR="952500">
              <a:lnSpc>
                <a:spcPct val="100000"/>
              </a:lnSpc>
              <a:spcBef>
                <a:spcPts val="565"/>
              </a:spcBef>
              <a:defRPr sz="1200">
                <a:latin typeface="Tahoma"/>
                <a:cs typeface="Tahoma"/>
              </a:defRPr>
            </a:lvl1pPr>
          </a:lstStyle>
          <a:p>
            <a:pPr marL="370205" indent="-171450"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sz="1400" dirty="0">
                <a:latin typeface="Calibri"/>
                <a:cs typeface="Calibri"/>
              </a:rPr>
              <a:t>1. Meghívó e-mailt fog kapni a </a:t>
            </a:r>
            <a:r>
              <a:rPr lang="hu-HU" sz="1400" b="1" dirty="0">
                <a:latin typeface="Calibri"/>
                <a:cs typeface="Calibri"/>
              </a:rPr>
              <a:t>kérdőívek</a:t>
            </a:r>
            <a:r>
              <a:rPr sz="1400" b="1" dirty="0">
                <a:latin typeface="Calibri"/>
                <a:cs typeface="Calibri"/>
              </a:rPr>
              <a:t> linkjével.</a:t>
            </a:r>
          </a:p>
          <a:p>
            <a:pPr marL="370205" indent="-171450"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sz="1400" dirty="0">
                <a:latin typeface="Calibri"/>
                <a:cs typeface="Calibri"/>
              </a:rPr>
              <a:t>2. Kattintson a </a:t>
            </a:r>
            <a:r>
              <a:rPr sz="1400" b="1" dirty="0">
                <a:latin typeface="Calibri"/>
                <a:cs typeface="Calibri"/>
              </a:rPr>
              <a:t>link</a:t>
            </a:r>
            <a:r>
              <a:rPr sz="1400" dirty="0">
                <a:latin typeface="Calibri"/>
                <a:cs typeface="Calibri"/>
              </a:rPr>
              <a:t>re</a:t>
            </a:r>
          </a:p>
          <a:p>
            <a:pPr marL="370205" indent="-171450"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sz="1400" dirty="0">
                <a:latin typeface="Calibri"/>
                <a:cs typeface="Calibri"/>
              </a:rPr>
              <a:t>3. </a:t>
            </a:r>
            <a:r>
              <a:rPr sz="1400" b="1" dirty="0">
                <a:latin typeface="Calibri"/>
                <a:cs typeface="Calibri"/>
              </a:rPr>
              <a:t>Jelentkezzen be </a:t>
            </a:r>
            <a:r>
              <a:rPr sz="1400" dirty="0">
                <a:latin typeface="Calibri"/>
                <a:cs typeface="Calibri"/>
              </a:rPr>
              <a:t>az Ariba Networkbe a fiókjával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75901" y="2073657"/>
            <a:ext cx="177800" cy="358216"/>
          </a:xfrm>
          <a:prstGeom prst="rect">
            <a:avLst/>
          </a:prstGeom>
        </p:spPr>
        <p:txBody>
          <a:bodyPr vert="horz" wrap="square" lIns="0" tIns="19472" rIns="0" bIns="0" rtlCol="0">
            <a:spAutoFit/>
          </a:bodyPr>
          <a:lstStyle/>
          <a:p>
            <a:pPr marL="16933">
              <a:spcBef>
                <a:spcPts val="152"/>
              </a:spcBef>
            </a:pPr>
            <a:r>
              <a:rPr sz="2200" spc="-67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22" name="Csoportba foglalás 21">
            <a:extLst>
              <a:ext uri="{FF2B5EF4-FFF2-40B4-BE49-F238E27FC236}">
                <a16:creationId xmlns:a16="http://schemas.microsoft.com/office/drawing/2014/main" id="{F00FC567-58CD-BB75-70D2-84B3C7119832}"/>
              </a:ext>
            </a:extLst>
          </p:cNvPr>
          <p:cNvGrpSpPr/>
          <p:nvPr/>
        </p:nvGrpSpPr>
        <p:grpSpPr>
          <a:xfrm>
            <a:off x="7179165" y="5333003"/>
            <a:ext cx="298704" cy="358216"/>
            <a:chOff x="6998207" y="4195065"/>
            <a:chExt cx="298704" cy="358216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8207" y="4252976"/>
              <a:ext cx="298704" cy="292608"/>
            </a:xfrm>
            <a:prstGeom prst="rect">
              <a:avLst/>
            </a:prstGeom>
          </p:spPr>
        </p:pic>
        <p:sp>
          <p:nvSpPr>
            <p:cNvPr id="9" name="object 9"/>
            <p:cNvSpPr txBox="1"/>
            <p:nvPr/>
          </p:nvSpPr>
          <p:spPr>
            <a:xfrm>
              <a:off x="7059337" y="4195065"/>
              <a:ext cx="177800" cy="358216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>
                <a:spcBef>
                  <a:spcPts val="152"/>
                </a:spcBef>
              </a:pPr>
              <a:r>
                <a:rPr sz="2200" spc="-67" dirty="0">
                  <a:solidFill>
                    <a:srgbClr val="FFFFFF"/>
                  </a:solidFill>
                  <a:latin typeface="Calibri"/>
                  <a:cs typeface="Calibri"/>
                </a:rPr>
                <a:t>2</a:t>
              </a:r>
              <a:endParaRPr sz="2200" dirty="0">
                <a:latin typeface="Calibri"/>
                <a:cs typeface="Calibri"/>
              </a:endParaRPr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797552" y="4039616"/>
            <a:ext cx="2113280" cy="2422313"/>
            <a:chOff x="3598164" y="3029711"/>
            <a:chExt cx="1584960" cy="181673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98164" y="3029711"/>
              <a:ext cx="1584960" cy="181660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47972" y="4335779"/>
              <a:ext cx="224027" cy="21945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object 13"/>
          <p:cNvSpPr txBox="1"/>
          <p:nvPr/>
        </p:nvSpPr>
        <p:spPr>
          <a:xfrm>
            <a:off x="5858425" y="5724279"/>
            <a:ext cx="177800" cy="358216"/>
          </a:xfrm>
          <a:prstGeom prst="rect">
            <a:avLst/>
          </a:prstGeom>
        </p:spPr>
        <p:txBody>
          <a:bodyPr vert="horz" wrap="square" lIns="0" tIns="19472" rIns="0" bIns="0" rtlCol="0">
            <a:spAutoFit/>
          </a:bodyPr>
          <a:lstStyle/>
          <a:p>
            <a:pPr marL="16933">
              <a:spcBef>
                <a:spcPts val="152"/>
              </a:spcBef>
            </a:pPr>
            <a:r>
              <a:rPr sz="2200" spc="-67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98510" y="94772"/>
            <a:ext cx="959442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hu-HU" sz="2400" spc="-100"/>
              <a:t>BESZÁLLÍTÓI MINŐSÍTÉS</a:t>
            </a:r>
            <a:endParaRPr sz="2400" spc="-10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>
              <a:lnSpc>
                <a:spcPts val="1460"/>
              </a:lnSpc>
            </a:pPr>
            <a:fld id="{81D60167-4931-47E6-BA6A-407CBD079E47}" type="slidenum">
              <a:rPr spc="47" dirty="0"/>
              <a:t>11</a:t>
            </a:fld>
            <a:endParaRPr spc="47"/>
          </a:p>
        </p:txBody>
      </p:sp>
      <p:sp>
        <p:nvSpPr>
          <p:cNvPr id="15" name="object 15"/>
          <p:cNvSpPr txBox="1"/>
          <p:nvPr/>
        </p:nvSpPr>
        <p:spPr>
          <a:xfrm>
            <a:off x="227989" y="573915"/>
            <a:ext cx="3306233" cy="2940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85" err="1">
                <a:solidFill>
                  <a:srgbClr val="7E7E7E"/>
                </a:solidFill>
                <a:latin typeface="Arial"/>
                <a:ea typeface="+mj-ea"/>
                <a:cs typeface="Arial"/>
              </a:rPr>
              <a:t>Meghívó</a:t>
            </a:r>
            <a:endParaRPr spc="85">
              <a:solidFill>
                <a:srgbClr val="7E7E7E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8368" y="1032620"/>
            <a:ext cx="10962640" cy="106503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>
            <a:defPPr>
              <a:defRPr kern="0"/>
            </a:defPPr>
            <a:lvl1pPr marL="12700" marR="952500">
              <a:lnSpc>
                <a:spcPct val="100000"/>
              </a:lnSpc>
              <a:spcBef>
                <a:spcPts val="565"/>
              </a:spcBef>
              <a:defRPr sz="1200">
                <a:latin typeface="Tahoma"/>
                <a:cs typeface="Tahoma"/>
              </a:defRPr>
            </a:lvl1pPr>
          </a:lstStyle>
          <a:p>
            <a:r>
              <a:rPr sz="1400" dirty="0">
                <a:latin typeface="Calibri"/>
                <a:cs typeface="Calibri"/>
              </a:rPr>
              <a:t>Ahhoz, hogy a MOL-csoport </a:t>
            </a:r>
            <a:r>
              <a:rPr sz="1400" b="1" dirty="0">
                <a:latin typeface="Calibri"/>
                <a:cs typeface="Calibri"/>
              </a:rPr>
              <a:t>minősített beszállítójává </a:t>
            </a:r>
            <a:r>
              <a:rPr sz="1400" dirty="0">
                <a:latin typeface="Calibri"/>
                <a:cs typeface="Calibri"/>
              </a:rPr>
              <a:t>váljon, ki kell </a:t>
            </a:r>
            <a:r>
              <a:rPr sz="1400" dirty="0" err="1">
                <a:latin typeface="Calibri"/>
                <a:cs typeface="Calibri"/>
              </a:rPr>
              <a:t>töltenie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lang="hu-HU" sz="1400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lang="hu-HU" sz="1400" b="1" dirty="0">
                <a:latin typeface="Calibri"/>
                <a:cs typeface="Calibri"/>
              </a:rPr>
              <a:t>M</a:t>
            </a:r>
            <a:r>
              <a:rPr sz="1400" b="1" dirty="0" err="1">
                <a:latin typeface="Calibri"/>
                <a:cs typeface="Calibri"/>
              </a:rPr>
              <a:t>inősítési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lang="hu-HU" sz="1400" b="1" dirty="0">
                <a:latin typeface="Calibri"/>
                <a:cs typeface="Calibri"/>
              </a:rPr>
              <a:t>K</a:t>
            </a:r>
            <a:r>
              <a:rPr sz="1400" b="1" dirty="0" err="1">
                <a:latin typeface="Calibri"/>
                <a:cs typeface="Calibri"/>
              </a:rPr>
              <a:t>érdőíve</a:t>
            </a:r>
            <a:r>
              <a:rPr lang="hu-HU" sz="1400" b="1" dirty="0" err="1">
                <a:latin typeface="Calibri"/>
                <a:cs typeface="Calibri"/>
              </a:rPr>
              <a:t>ket</a:t>
            </a:r>
            <a:r>
              <a:rPr sz="1400" dirty="0">
                <a:latin typeface="Calibri"/>
                <a:cs typeface="Calibri"/>
              </a:rPr>
              <a:t>. </a:t>
            </a:r>
            <a:r>
              <a:rPr lang="hu-HU" sz="1400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dirty="0" err="1">
                <a:latin typeface="Calibri"/>
                <a:cs typeface="Calibri"/>
              </a:rPr>
              <a:t>kérdőíve</a:t>
            </a:r>
            <a:r>
              <a:rPr lang="hu-HU" sz="1400" dirty="0" err="1">
                <a:latin typeface="Calibri"/>
                <a:cs typeface="Calibri"/>
              </a:rPr>
              <a:t>ke</a:t>
            </a:r>
            <a:r>
              <a:rPr sz="1400" dirty="0">
                <a:latin typeface="Calibri"/>
                <a:cs typeface="Calibri"/>
              </a:rPr>
              <a:t>t a beszerzőink küldik ki a pályázatok során. </a:t>
            </a:r>
            <a:r>
              <a:rPr lang="en-US" sz="1400" dirty="0">
                <a:latin typeface="Calibri"/>
                <a:cs typeface="Calibri"/>
              </a:rPr>
              <a:t>A MOL-csoport a beszállítói minősítési folyamat során a beszállítókat a </a:t>
            </a:r>
            <a:r>
              <a:rPr lang="hu-HU" sz="1400" dirty="0">
                <a:latin typeface="Calibri"/>
                <a:cs typeface="Calibri"/>
              </a:rPr>
              <a:t>P</a:t>
            </a:r>
            <a:r>
              <a:rPr lang="en-US" sz="1400" dirty="0" err="1">
                <a:latin typeface="Calibri"/>
                <a:cs typeface="Calibri"/>
              </a:rPr>
              <a:t>énzügyi</a:t>
            </a:r>
            <a:r>
              <a:rPr lang="en-US" sz="1400" dirty="0">
                <a:latin typeface="Calibri"/>
                <a:cs typeface="Calibri"/>
              </a:rPr>
              <a:t>, </a:t>
            </a:r>
            <a:r>
              <a:rPr lang="hu-HU" sz="1400" dirty="0">
                <a:latin typeface="Calibri"/>
                <a:cs typeface="Calibri"/>
              </a:rPr>
              <a:t>J</a:t>
            </a:r>
            <a:r>
              <a:rPr lang="en-US" sz="1400" dirty="0" err="1">
                <a:latin typeface="Calibri"/>
                <a:cs typeface="Calibri"/>
              </a:rPr>
              <a:t>ogi</a:t>
            </a:r>
            <a:r>
              <a:rPr lang="en-US" sz="1400" dirty="0">
                <a:latin typeface="Calibri"/>
                <a:cs typeface="Calibri"/>
              </a:rPr>
              <a:t>, ESG, </a:t>
            </a:r>
            <a:r>
              <a:rPr lang="hu-HU" sz="1400" dirty="0">
                <a:latin typeface="Calibri"/>
                <a:cs typeface="Calibri"/>
              </a:rPr>
              <a:t>M</a:t>
            </a:r>
            <a:r>
              <a:rPr lang="en-US" sz="1400" dirty="0" err="1">
                <a:latin typeface="Calibri"/>
                <a:cs typeface="Calibri"/>
              </a:rPr>
              <a:t>egfelelési</a:t>
            </a:r>
            <a:r>
              <a:rPr lang="en-US" sz="1400" dirty="0">
                <a:latin typeface="Calibri"/>
                <a:cs typeface="Calibri"/>
              </a:rPr>
              <a:t> és csalás elleni részek alapján minősíti (IT-biztonság </a:t>
            </a:r>
            <a:r>
              <a:rPr lang="en-US" sz="1400" dirty="0" err="1">
                <a:latin typeface="Calibri"/>
                <a:cs typeface="Calibri"/>
              </a:rPr>
              <a:t>vagy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hu-HU" sz="1400" dirty="0">
                <a:latin typeface="Calibri"/>
                <a:cs typeface="Calibri"/>
              </a:rPr>
              <a:t>EBK</a:t>
            </a:r>
            <a:r>
              <a:rPr lang="en-US" sz="1400" dirty="0">
                <a:latin typeface="Calibri"/>
                <a:cs typeface="Calibri"/>
              </a:rPr>
              <a:t>, ha a HPC-</a:t>
            </a:r>
            <a:r>
              <a:rPr lang="en-US" sz="1400" dirty="0" err="1">
                <a:latin typeface="Calibri"/>
                <a:cs typeface="Calibri"/>
              </a:rPr>
              <a:t>kód</a:t>
            </a:r>
            <a:r>
              <a:rPr lang="hu-HU" sz="1400" dirty="0">
                <a:latin typeface="Calibri"/>
                <a:cs typeface="Calibri"/>
              </a:rPr>
              <a:t> alapján</a:t>
            </a:r>
            <a:r>
              <a:rPr lang="en-US" sz="1400" dirty="0">
                <a:latin typeface="Calibri"/>
                <a:cs typeface="Calibri"/>
              </a:rPr>
              <a:t> releváns)</a:t>
            </a:r>
            <a:r>
              <a:rPr lang="hu-HU" sz="1400" dirty="0">
                <a:latin typeface="Calibri"/>
                <a:cs typeface="Calibri"/>
              </a:rPr>
              <a:t>.</a:t>
            </a:r>
            <a:endParaRPr lang="en-US" sz="1400" dirty="0">
              <a:latin typeface="Calibri"/>
              <a:cs typeface="Calibri"/>
            </a:endParaRPr>
          </a:p>
          <a:p>
            <a:endParaRPr sz="1400" dirty="0">
              <a:latin typeface="Calibri"/>
              <a:cs typeface="Calibri"/>
            </a:endParaRPr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4955168B-3093-8F01-3FEE-37A34FEF2EB4}"/>
              </a:ext>
            </a:extLst>
          </p:cNvPr>
          <p:cNvGrpSpPr/>
          <p:nvPr/>
        </p:nvGrpSpPr>
        <p:grpSpPr>
          <a:xfrm>
            <a:off x="7179165" y="1832060"/>
            <a:ext cx="298704" cy="358216"/>
            <a:chOff x="7179165" y="1832060"/>
            <a:chExt cx="298704" cy="358216"/>
          </a:xfrm>
        </p:grpSpPr>
        <p:pic>
          <p:nvPicPr>
            <p:cNvPr id="20" name="object 8">
              <a:extLst>
                <a:ext uri="{FF2B5EF4-FFF2-40B4-BE49-F238E27FC236}">
                  <a16:creationId xmlns:a16="http://schemas.microsoft.com/office/drawing/2014/main" id="{02E491A9-8265-B2B8-8341-47F09EC4210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79165" y="1853604"/>
              <a:ext cx="298704" cy="292608"/>
            </a:xfrm>
            <a:prstGeom prst="rect">
              <a:avLst/>
            </a:prstGeom>
          </p:spPr>
        </p:pic>
        <p:sp>
          <p:nvSpPr>
            <p:cNvPr id="21" name="object 9">
              <a:extLst>
                <a:ext uri="{FF2B5EF4-FFF2-40B4-BE49-F238E27FC236}">
                  <a16:creationId xmlns:a16="http://schemas.microsoft.com/office/drawing/2014/main" id="{93D80C4E-5456-13B9-45E6-9CD3F43FD4E4}"/>
                </a:ext>
              </a:extLst>
            </p:cNvPr>
            <p:cNvSpPr txBox="1"/>
            <p:nvPr/>
          </p:nvSpPr>
          <p:spPr>
            <a:xfrm>
              <a:off x="7239617" y="1832060"/>
              <a:ext cx="177800" cy="358216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>
                <a:spcBef>
                  <a:spcPts val="152"/>
                </a:spcBef>
              </a:pPr>
              <a:r>
                <a:rPr lang="hu-HU" sz="2200" spc="-67" dirty="0">
                  <a:solidFill>
                    <a:srgbClr val="FFFFFF"/>
                  </a:solidFill>
                  <a:latin typeface="Calibri"/>
                  <a:cs typeface="Calibri"/>
                </a:rPr>
                <a:t>1</a:t>
              </a:r>
              <a:endParaRPr sz="2200" dirty="0">
                <a:latin typeface="Calibri"/>
                <a:cs typeface="Calibri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D080E09-4929-4528-F468-D9D65D2C0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02" y="3542980"/>
            <a:ext cx="7046149" cy="29235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object 3"/>
          <p:cNvSpPr txBox="1"/>
          <p:nvPr/>
        </p:nvSpPr>
        <p:spPr>
          <a:xfrm>
            <a:off x="639702" y="1296281"/>
            <a:ext cx="10568940" cy="34176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>
            <a:defPPr>
              <a:defRPr kern="0"/>
            </a:defPPr>
            <a:lvl1pPr marL="12700" marR="952500">
              <a:lnSpc>
                <a:spcPct val="100000"/>
              </a:lnSpc>
              <a:spcBef>
                <a:spcPts val="565"/>
              </a:spcBef>
              <a:defRPr sz="1200">
                <a:latin typeface="Tahoma"/>
                <a:cs typeface="Tahoma"/>
              </a:defRPr>
            </a:lvl1pPr>
          </a:lstStyle>
          <a:p>
            <a:r>
              <a:rPr lang="hu-HU" sz="1400" dirty="0">
                <a:latin typeface="Calibri"/>
                <a:cs typeface="Calibri"/>
              </a:rPr>
              <a:t>A Business Network </a:t>
            </a:r>
            <a:r>
              <a:rPr lang="en-US" sz="1400" dirty="0">
                <a:latin typeface="Calibri"/>
                <a:cs typeface="Calibri"/>
              </a:rPr>
              <a:t>fiókba történő bejelentkezés után a rendszer </a:t>
            </a:r>
            <a:r>
              <a:rPr lang="en-US" sz="1400" b="1" dirty="0">
                <a:latin typeface="Calibri"/>
                <a:cs typeface="Calibri"/>
              </a:rPr>
              <a:t>automatikusan megnyitja </a:t>
            </a:r>
            <a:r>
              <a:rPr lang="en-US" sz="1400" dirty="0">
                <a:latin typeface="Calibri"/>
                <a:cs typeface="Calibri"/>
              </a:rPr>
              <a:t>a MOL Ariba </a:t>
            </a:r>
            <a:r>
              <a:rPr lang="hu-HU" sz="1400" dirty="0">
                <a:latin typeface="Calibri"/>
                <a:cs typeface="Calibri"/>
              </a:rPr>
              <a:t>K</a:t>
            </a:r>
            <a:r>
              <a:rPr lang="en-US" sz="1400" dirty="0" err="1">
                <a:latin typeface="Calibri"/>
                <a:cs typeface="Calibri"/>
              </a:rPr>
              <a:t>érdőívek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hu-HU" sz="1400" dirty="0" err="1">
                <a:latin typeface="Calibri"/>
                <a:cs typeface="Calibri"/>
              </a:rPr>
              <a:t>részt</a:t>
            </a:r>
            <a:r>
              <a:rPr lang="en-US" sz="1400" dirty="0">
                <a:latin typeface="Calibri"/>
                <a:cs typeface="Calibri"/>
              </a:rPr>
              <a:t>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>
              <a:lnSpc>
                <a:spcPts val="1460"/>
              </a:lnSpc>
            </a:pPr>
            <a:fld id="{81D60167-4931-47E6-BA6A-407CBD079E47}" type="slidenum">
              <a:rPr spc="47" dirty="0"/>
              <a:t>12</a:t>
            </a:fld>
            <a:endParaRPr spc="47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747466F-7118-0DDB-9044-D9FC64333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03" y="1804542"/>
            <a:ext cx="9454445" cy="1630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object 14">
            <a:extLst>
              <a:ext uri="{FF2B5EF4-FFF2-40B4-BE49-F238E27FC236}">
                <a16:creationId xmlns:a16="http://schemas.microsoft.com/office/drawing/2014/main" id="{5366AA72-F469-5502-DCF2-B0B5CDB958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510" y="94772"/>
            <a:ext cx="959442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hu-HU" sz="2400" spc="-100"/>
              <a:t>BESZÁLLÍTÓI MINŐSÍTÉS</a:t>
            </a:r>
            <a:endParaRPr sz="2400" spc="-100"/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C6AA9184-D8BA-20CC-FDC9-4418EF310CFD}"/>
              </a:ext>
            </a:extLst>
          </p:cNvPr>
          <p:cNvSpPr txBox="1"/>
          <p:nvPr/>
        </p:nvSpPr>
        <p:spPr>
          <a:xfrm>
            <a:off x="227989" y="573915"/>
            <a:ext cx="3306233" cy="2940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85" err="1">
                <a:solidFill>
                  <a:srgbClr val="7E7E7E"/>
                </a:solidFill>
                <a:latin typeface="Arial"/>
                <a:ea typeface="+mj-ea"/>
                <a:cs typeface="Arial"/>
              </a:rPr>
              <a:t>Meghívó</a:t>
            </a:r>
            <a:endParaRPr spc="85">
              <a:solidFill>
                <a:srgbClr val="7E7E7E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F4248F7E-FB05-AAC7-5118-A849B33F8C64}"/>
              </a:ext>
            </a:extLst>
          </p:cNvPr>
          <p:cNvSpPr/>
          <p:nvPr/>
        </p:nvSpPr>
        <p:spPr>
          <a:xfrm>
            <a:off x="627031" y="1804542"/>
            <a:ext cx="801719" cy="1671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CEAC846B-0B89-A656-76CC-10F82036D1FA}"/>
              </a:ext>
            </a:extLst>
          </p:cNvPr>
          <p:cNvSpPr/>
          <p:nvPr/>
        </p:nvSpPr>
        <p:spPr>
          <a:xfrm>
            <a:off x="665131" y="2407438"/>
            <a:ext cx="801719" cy="1671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EF2E60B2-DA3A-EA25-78F9-A94C875FCE1B}"/>
              </a:ext>
            </a:extLst>
          </p:cNvPr>
          <p:cNvSpPr/>
          <p:nvPr/>
        </p:nvSpPr>
        <p:spPr>
          <a:xfrm>
            <a:off x="1312831" y="3518317"/>
            <a:ext cx="1439894" cy="1869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>
              <a:lnSpc>
                <a:spcPts val="1460"/>
              </a:lnSpc>
            </a:pPr>
            <a:fld id="{81D60167-4931-47E6-BA6A-407CBD079E47}" type="slidenum">
              <a:rPr spc="47" dirty="0"/>
              <a:t>13</a:t>
            </a:fld>
            <a:endParaRPr spc="47"/>
          </a:p>
        </p:txBody>
      </p:sp>
      <p:sp>
        <p:nvSpPr>
          <p:cNvPr id="4" name="object 4"/>
          <p:cNvSpPr txBox="1"/>
          <p:nvPr/>
        </p:nvSpPr>
        <p:spPr>
          <a:xfrm>
            <a:off x="693927" y="1468119"/>
            <a:ext cx="10962640" cy="557204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>
            <a:defPPr>
              <a:defRPr kern="0"/>
            </a:defPPr>
            <a:lvl1pPr marL="12700" marR="952500">
              <a:lnSpc>
                <a:spcPct val="100000"/>
              </a:lnSpc>
              <a:spcBef>
                <a:spcPts val="565"/>
              </a:spcBef>
              <a:defRPr sz="1400">
                <a:latin typeface="Calibri"/>
                <a:cs typeface="Calibri"/>
              </a:defRPr>
            </a:lvl1pPr>
          </a:lstStyle>
          <a:p>
            <a:r>
              <a:rPr dirty="0"/>
              <a:t>Ha </a:t>
            </a:r>
            <a:r>
              <a:rPr lang="hu-HU" b="1" dirty="0"/>
              <a:t>később </a:t>
            </a:r>
            <a:r>
              <a:rPr dirty="0"/>
              <a:t>szeretné kitölteni a </a:t>
            </a:r>
            <a:r>
              <a:rPr lang="hu-HU" dirty="0"/>
              <a:t>kérdőíveket</a:t>
            </a:r>
            <a:r>
              <a:rPr dirty="0"/>
              <a:t>, akkor a </a:t>
            </a:r>
            <a:r>
              <a:rPr dirty="0">
                <a:hlinkClick r:id="rId3"/>
              </a:rPr>
              <a:t>https://service.ariba.com </a:t>
            </a:r>
            <a:r>
              <a:rPr dirty="0"/>
              <a:t>weboldalon bejelentkezhet </a:t>
            </a:r>
            <a:r>
              <a:rPr lang="hu-HU" b="1" dirty="0"/>
              <a:t>meglévő Business Network fiókjával</a:t>
            </a:r>
            <a:r>
              <a:rPr lang="hu-HU" dirty="0"/>
              <a:t>.</a:t>
            </a: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6452954" y="2509690"/>
            <a:ext cx="201760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27">
                <a:latin typeface="Arial"/>
                <a:cs typeface="Arial"/>
              </a:rPr>
              <a:t>ELJÁRÁS/LÉPÉSEK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31035" y="2958253"/>
            <a:ext cx="4927515" cy="1218923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>
            <a:defPPr>
              <a:defRPr kern="0"/>
            </a:defPPr>
            <a:lvl1pPr marL="12700" marR="952500">
              <a:lnSpc>
                <a:spcPct val="100000"/>
              </a:lnSpc>
              <a:spcBef>
                <a:spcPts val="565"/>
              </a:spcBef>
              <a:defRPr sz="1200">
                <a:latin typeface="Tahoma"/>
                <a:cs typeface="Tahoma"/>
              </a:defRPr>
            </a:lvl1pPr>
          </a:lstStyle>
          <a:p>
            <a:pPr marL="370205" indent="-171450"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sz="1400" dirty="0">
                <a:latin typeface="Calibri"/>
                <a:cs typeface="Calibri"/>
              </a:rPr>
              <a:t>1. Nyissa meg a </a:t>
            </a:r>
            <a:r>
              <a:rPr sz="1400" dirty="0"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https://service.ariba.com </a:t>
            </a:r>
            <a:r>
              <a:rPr sz="1400" dirty="0">
                <a:latin typeface="Calibri"/>
                <a:cs typeface="Calibri"/>
              </a:rPr>
              <a:t>weboldalt</a:t>
            </a:r>
          </a:p>
          <a:p>
            <a:pPr marL="370205" indent="-171450"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sz="1400" dirty="0">
                <a:latin typeface="Calibri"/>
                <a:cs typeface="Calibri"/>
              </a:rPr>
              <a:t>2. Válassza a "</a:t>
            </a:r>
            <a:r>
              <a:rPr sz="1400" b="1" dirty="0">
                <a:latin typeface="Calibri"/>
                <a:cs typeface="Calibri"/>
              </a:rPr>
              <a:t>Szállító</a:t>
            </a:r>
            <a:r>
              <a:rPr sz="1400" dirty="0">
                <a:latin typeface="Calibri"/>
                <a:cs typeface="Calibri"/>
              </a:rPr>
              <a:t>" opciót</a:t>
            </a:r>
          </a:p>
          <a:p>
            <a:pPr marL="370205" indent="-171450"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sz="1400" dirty="0">
                <a:latin typeface="Calibri"/>
                <a:cs typeface="Calibri"/>
              </a:rPr>
              <a:t>3. Adja hozzá a </a:t>
            </a:r>
            <a:r>
              <a:rPr sz="1400" b="1" dirty="0">
                <a:latin typeface="Calibri"/>
                <a:cs typeface="Calibri"/>
              </a:rPr>
              <a:t>felhasználónevét </a:t>
            </a:r>
            <a:r>
              <a:rPr sz="1400" dirty="0">
                <a:latin typeface="Calibri"/>
                <a:cs typeface="Calibri"/>
              </a:rPr>
              <a:t>és </a:t>
            </a:r>
            <a:r>
              <a:rPr sz="1400" b="1" dirty="0">
                <a:latin typeface="Calibri"/>
                <a:cs typeface="Calibri"/>
              </a:rPr>
              <a:t>jelszavát</a:t>
            </a:r>
          </a:p>
          <a:p>
            <a:pPr marL="370205" indent="-171450"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sz="1400" dirty="0">
                <a:latin typeface="Calibri"/>
                <a:cs typeface="Calibri"/>
              </a:rPr>
              <a:t>4. Kattintson a "</a:t>
            </a:r>
            <a:r>
              <a:rPr sz="1400" b="1" dirty="0">
                <a:latin typeface="Calibri"/>
                <a:cs typeface="Calibri"/>
              </a:rPr>
              <a:t>Bejelentkezés</a:t>
            </a:r>
            <a:r>
              <a:rPr sz="1400" dirty="0">
                <a:latin typeface="Calibri"/>
                <a:cs typeface="Calibri"/>
              </a:rPr>
              <a:t>" gombra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642534" y="2480072"/>
            <a:ext cx="4490298" cy="3345633"/>
            <a:chOff x="524255" y="1857755"/>
            <a:chExt cx="3367724" cy="250922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4255" y="1857755"/>
              <a:ext cx="1996439" cy="183032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40903" y="2170896"/>
              <a:ext cx="1751076" cy="219608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1788" y="3240023"/>
              <a:ext cx="224028" cy="21945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object 11"/>
          <p:cNvSpPr txBox="1"/>
          <p:nvPr/>
        </p:nvSpPr>
        <p:spPr>
          <a:xfrm>
            <a:off x="1807633" y="4263928"/>
            <a:ext cx="177800" cy="358216"/>
          </a:xfrm>
          <a:prstGeom prst="rect">
            <a:avLst/>
          </a:prstGeom>
        </p:spPr>
        <p:txBody>
          <a:bodyPr vert="horz" wrap="square" lIns="0" tIns="19472" rIns="0" bIns="0" rtlCol="0">
            <a:spAutoFit/>
          </a:bodyPr>
          <a:lstStyle/>
          <a:p>
            <a:pPr marL="16933">
              <a:spcBef>
                <a:spcPts val="152"/>
              </a:spcBef>
            </a:pPr>
            <a:r>
              <a:rPr sz="2200" spc="-67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798064" y="4315969"/>
            <a:ext cx="298872" cy="756073"/>
            <a:chOff x="2098548" y="3236976"/>
            <a:chExt cx="224154" cy="56705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98548" y="3236976"/>
              <a:ext cx="224027" cy="2194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98548" y="3584448"/>
              <a:ext cx="224027" cy="21945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859531" y="4133189"/>
            <a:ext cx="177800" cy="951543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6933">
              <a:spcBef>
                <a:spcPts val="1140"/>
              </a:spcBef>
            </a:pPr>
            <a:r>
              <a:rPr sz="2200" spc="-67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200" dirty="0">
              <a:latin typeface="Calibri"/>
              <a:cs typeface="Calibri"/>
            </a:endParaRPr>
          </a:p>
          <a:p>
            <a:pPr marL="16933">
              <a:spcBef>
                <a:spcPts val="1013"/>
              </a:spcBef>
            </a:pPr>
            <a:r>
              <a:rPr sz="2200" spc="-67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DB9AAEB9-1360-6C88-6322-5A716BEF91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510" y="94772"/>
            <a:ext cx="959442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hu-HU" sz="2400" spc="-100"/>
              <a:t>BESZÁLLÍTÓI MINŐSÍTÉS</a:t>
            </a:r>
            <a:endParaRPr sz="2400" spc="-100"/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C94916FB-8F8A-F801-E423-78753BA5E763}"/>
              </a:ext>
            </a:extLst>
          </p:cNvPr>
          <p:cNvSpPr txBox="1"/>
          <p:nvPr/>
        </p:nvSpPr>
        <p:spPr>
          <a:xfrm>
            <a:off x="227989" y="573915"/>
            <a:ext cx="5429861" cy="5839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hu-HU" spc="85" dirty="0">
                <a:solidFill>
                  <a:srgbClr val="7E7E7E"/>
                </a:solidFill>
                <a:latin typeface="Arial"/>
                <a:ea typeface="+mj-ea"/>
                <a:cs typeface="Arial"/>
              </a:rPr>
              <a:t>Bejelentkezés az Business Network fiókba</a:t>
            </a:r>
          </a:p>
          <a:p>
            <a:pPr marL="16933">
              <a:spcBef>
                <a:spcPts val="133"/>
              </a:spcBef>
            </a:pPr>
            <a:endParaRPr spc="85" dirty="0">
              <a:solidFill>
                <a:srgbClr val="7E7E7E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E3C4172-E0D7-E67E-8499-40F509DC59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863" y="2229225"/>
            <a:ext cx="475713" cy="587646"/>
          </a:xfrm>
          <a:prstGeom prst="rect">
            <a:avLst/>
          </a:prstGeom>
        </p:spPr>
      </p:pic>
      <p:sp>
        <p:nvSpPr>
          <p:cNvPr id="19" name="Téglalap 18">
            <a:extLst>
              <a:ext uri="{FF2B5EF4-FFF2-40B4-BE49-F238E27FC236}">
                <a16:creationId xmlns:a16="http://schemas.microsoft.com/office/drawing/2014/main" id="{C90DCFF9-AF2E-0122-F325-8833BBA0C189}"/>
              </a:ext>
            </a:extLst>
          </p:cNvPr>
          <p:cNvSpPr/>
          <p:nvPr/>
        </p:nvSpPr>
        <p:spPr>
          <a:xfrm>
            <a:off x="1868853" y="4577229"/>
            <a:ext cx="605616" cy="202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creenshot of a computer&#10;&#10;Description automatically generated">
            <a:extLst>
              <a:ext uri="{FF2B5EF4-FFF2-40B4-BE49-F238E27FC236}">
                <a16:creationId xmlns:a16="http://schemas.microsoft.com/office/drawing/2014/main" id="{1B7403E8-00E6-410E-D09F-5160A0A00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21" y="2987225"/>
            <a:ext cx="8078747" cy="3485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bject 2"/>
          <p:cNvSpPr txBox="1"/>
          <p:nvPr/>
        </p:nvSpPr>
        <p:spPr>
          <a:xfrm>
            <a:off x="8698314" y="1511369"/>
            <a:ext cx="201845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27">
                <a:latin typeface="Arial"/>
                <a:cs typeface="Arial"/>
              </a:rPr>
              <a:t>ELJÁRÁS/LÉPÉSEK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3768" y="1877626"/>
            <a:ext cx="3778232" cy="178831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>
            <a:defPPr>
              <a:defRPr kern="0"/>
            </a:defPPr>
            <a:lvl1pPr marL="12700" marR="952500">
              <a:lnSpc>
                <a:spcPct val="100000"/>
              </a:lnSpc>
              <a:spcBef>
                <a:spcPts val="565"/>
              </a:spcBef>
              <a:defRPr sz="1200">
                <a:latin typeface="Tahoma"/>
                <a:cs typeface="Tahoma"/>
              </a:defRPr>
            </a:lvl1pPr>
          </a:lstStyle>
          <a:p>
            <a:pPr marL="370205" indent="-171450"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sz="1400" dirty="0">
                <a:latin typeface="Calibri"/>
                <a:cs typeface="Calibri"/>
              </a:rPr>
              <a:t>1. Kattintson az oldal bal felső sarkában </a:t>
            </a:r>
            <a:r>
              <a:rPr sz="1400" dirty="0" err="1">
                <a:latin typeface="Calibri"/>
                <a:cs typeface="Calibri"/>
              </a:rPr>
              <a:t>az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lang="hu-HU" sz="1400" dirty="0">
                <a:latin typeface="Calibri"/>
                <a:cs typeface="Calibri"/>
              </a:rPr>
              <a:t>Business Network</a:t>
            </a:r>
            <a:r>
              <a:rPr sz="1400" dirty="0">
                <a:latin typeface="Calibri"/>
                <a:cs typeface="Calibri"/>
              </a:rPr>
              <a:t> Network melletti háromszögre.</a:t>
            </a:r>
          </a:p>
          <a:p>
            <a:pPr marL="370205" indent="-171450"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sz="1400" dirty="0">
                <a:latin typeface="Calibri"/>
                <a:cs typeface="Calibri"/>
              </a:rPr>
              <a:t>2. Válassza az "</a:t>
            </a:r>
            <a:r>
              <a:rPr lang="hu-HU" sz="1400" b="1" dirty="0">
                <a:latin typeface="Calibri"/>
                <a:cs typeface="Calibri"/>
              </a:rPr>
              <a:t>Ariba </a:t>
            </a:r>
            <a:r>
              <a:rPr lang="hu-HU" sz="1400" b="1" dirty="0" err="1">
                <a:latin typeface="Calibri"/>
                <a:cs typeface="Calibri"/>
              </a:rPr>
              <a:t>Proposals</a:t>
            </a:r>
            <a:r>
              <a:rPr lang="hu-HU" sz="1400" b="1" dirty="0">
                <a:latin typeface="Calibri"/>
                <a:cs typeface="Calibri"/>
              </a:rPr>
              <a:t> And </a:t>
            </a:r>
            <a:r>
              <a:rPr lang="hu-HU" sz="1400" b="1" dirty="0" err="1">
                <a:latin typeface="Calibri"/>
                <a:cs typeface="Calibri"/>
              </a:rPr>
              <a:t>Questionnaires</a:t>
            </a:r>
            <a:r>
              <a:rPr sz="1400" dirty="0">
                <a:latin typeface="Calibri"/>
                <a:cs typeface="Calibri"/>
              </a:rPr>
              <a:t>" </a:t>
            </a:r>
            <a:r>
              <a:rPr sz="1400" dirty="0" err="1">
                <a:latin typeface="Calibri"/>
                <a:cs typeface="Calibri"/>
              </a:rPr>
              <a:t>opciót</a:t>
            </a:r>
            <a:r>
              <a:rPr sz="1400" dirty="0">
                <a:latin typeface="Calibri"/>
                <a:cs typeface="Calibri"/>
              </a:rPr>
              <a:t>.</a:t>
            </a:r>
          </a:p>
          <a:p>
            <a:pPr marL="370205" indent="-171450"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sz="1400" dirty="0">
                <a:latin typeface="Calibri"/>
                <a:cs typeface="Calibri"/>
              </a:rPr>
              <a:t>3. Kattintson a kérdőív linkjére a "</a:t>
            </a:r>
            <a:r>
              <a:rPr lang="hu-HU" sz="1400" b="1" dirty="0">
                <a:latin typeface="Calibri"/>
                <a:cs typeface="Calibri"/>
              </a:rPr>
              <a:t>Kérdőívek</a:t>
            </a:r>
            <a:r>
              <a:rPr sz="1400" dirty="0">
                <a:latin typeface="Calibri"/>
                <a:cs typeface="Calibri"/>
              </a:rPr>
              <a:t>" alatt.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31771" y="1416473"/>
            <a:ext cx="177800" cy="358216"/>
          </a:xfrm>
          <a:prstGeom prst="rect">
            <a:avLst/>
          </a:prstGeom>
        </p:spPr>
        <p:txBody>
          <a:bodyPr vert="horz" wrap="square" lIns="0" tIns="19472" rIns="0" bIns="0" rtlCol="0">
            <a:spAutoFit/>
          </a:bodyPr>
          <a:lstStyle/>
          <a:p>
            <a:pPr marL="16933">
              <a:spcBef>
                <a:spcPts val="152"/>
              </a:spcBef>
            </a:pPr>
            <a:r>
              <a:rPr sz="2200" spc="-67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95256" y="1939037"/>
            <a:ext cx="177800" cy="358216"/>
          </a:xfrm>
          <a:prstGeom prst="rect">
            <a:avLst/>
          </a:prstGeom>
        </p:spPr>
        <p:txBody>
          <a:bodyPr vert="horz" wrap="square" lIns="0" tIns="19472" rIns="0" bIns="0" rtlCol="0">
            <a:spAutoFit/>
          </a:bodyPr>
          <a:lstStyle/>
          <a:p>
            <a:pPr marL="16933">
              <a:spcBef>
                <a:spcPts val="152"/>
              </a:spcBef>
            </a:pPr>
            <a:r>
              <a:rPr sz="2200" spc="-67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219A3A8D-9339-8540-257B-DB5FC8EEB972}"/>
              </a:ext>
            </a:extLst>
          </p:cNvPr>
          <p:cNvGrpSpPr/>
          <p:nvPr/>
        </p:nvGrpSpPr>
        <p:grpSpPr>
          <a:xfrm>
            <a:off x="1130260" y="5630208"/>
            <a:ext cx="298703" cy="358216"/>
            <a:chOff x="1012222" y="5261902"/>
            <a:chExt cx="298703" cy="358216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2222" y="5294706"/>
              <a:ext cx="298703" cy="292608"/>
            </a:xfrm>
            <a:prstGeom prst="rect">
              <a:avLst/>
            </a:prstGeom>
          </p:spPr>
        </p:pic>
        <p:sp>
          <p:nvSpPr>
            <p:cNvPr id="15" name="object 15"/>
            <p:cNvSpPr txBox="1"/>
            <p:nvPr/>
          </p:nvSpPr>
          <p:spPr>
            <a:xfrm>
              <a:off x="1099044" y="5261902"/>
              <a:ext cx="177800" cy="358216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>
                <a:spcBef>
                  <a:spcPts val="152"/>
                </a:spcBef>
              </a:pPr>
              <a:r>
                <a:rPr sz="2200" spc="-67" dirty="0">
                  <a:solidFill>
                    <a:srgbClr val="FFFFFF"/>
                  </a:solidFill>
                  <a:latin typeface="Calibri"/>
                  <a:cs typeface="Calibri"/>
                </a:rPr>
                <a:t>3</a:t>
              </a:r>
              <a:endParaRPr sz="2200" dirty="0">
                <a:latin typeface="Calibri"/>
                <a:cs typeface="Calibri"/>
              </a:endParaRPr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>
              <a:lnSpc>
                <a:spcPts val="1460"/>
              </a:lnSpc>
            </a:pPr>
            <a:fld id="{81D60167-4931-47E6-BA6A-407CBD079E47}" type="slidenum">
              <a:rPr spc="47" dirty="0"/>
              <a:t>14</a:t>
            </a:fld>
            <a:endParaRPr spc="47"/>
          </a:p>
        </p:txBody>
      </p:sp>
      <p:pic>
        <p:nvPicPr>
          <p:cNvPr id="19" name="Picture 18" descr="A screenshot of a computer&#10;&#10;Description automatically generated">
            <a:extLst>
              <a:ext uri="{FF2B5EF4-FFF2-40B4-BE49-F238E27FC236}">
                <a16:creationId xmlns:a16="http://schemas.microsoft.com/office/drawing/2014/main" id="{5041B6C2-0851-05A6-BCC7-D2A647B8E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021" y="1416990"/>
            <a:ext cx="3930180" cy="25658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A screenshot of a computer">
            <a:extLst>
              <a:ext uri="{FF2B5EF4-FFF2-40B4-BE49-F238E27FC236}">
                <a16:creationId xmlns:a16="http://schemas.microsoft.com/office/drawing/2014/main" id="{1F7A7F84-5473-4780-B973-305EF70D7D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0750" y="1412405"/>
            <a:ext cx="4139612" cy="14179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object 14">
            <a:extLst>
              <a:ext uri="{FF2B5EF4-FFF2-40B4-BE49-F238E27FC236}">
                <a16:creationId xmlns:a16="http://schemas.microsoft.com/office/drawing/2014/main" id="{714460F2-2E77-5C20-DC4A-20EBB36BF804}"/>
              </a:ext>
            </a:extLst>
          </p:cNvPr>
          <p:cNvSpPr txBox="1">
            <a:spLocks/>
          </p:cNvSpPr>
          <p:nvPr/>
        </p:nvSpPr>
        <p:spPr>
          <a:xfrm>
            <a:off x="98510" y="94772"/>
            <a:ext cx="959442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200" b="0" i="0">
                <a:solidFill>
                  <a:srgbClr val="DF001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>
              <a:spcBef>
                <a:spcPts val="133"/>
              </a:spcBef>
            </a:pPr>
            <a:r>
              <a:rPr lang="hu-HU" sz="2400" spc="-100"/>
              <a:t>BESZÁLLÍTÓI MINŐSÍTÉS</a:t>
            </a:r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FA33D830-4672-2E5F-F952-E51232EF5754}"/>
              </a:ext>
            </a:extLst>
          </p:cNvPr>
          <p:cNvSpPr txBox="1"/>
          <p:nvPr/>
        </p:nvSpPr>
        <p:spPr>
          <a:xfrm>
            <a:off x="227989" y="573915"/>
            <a:ext cx="5020286" cy="5839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hu-HU" spc="85" dirty="0">
                <a:solidFill>
                  <a:srgbClr val="7E7E7E"/>
                </a:solidFill>
                <a:latin typeface="Arial"/>
                <a:ea typeface="+mj-ea"/>
                <a:cs typeface="Arial"/>
              </a:rPr>
              <a:t>Bejelentkezés az Business Network fiókba</a:t>
            </a:r>
          </a:p>
          <a:p>
            <a:pPr marL="16933">
              <a:spcBef>
                <a:spcPts val="133"/>
              </a:spcBef>
            </a:pPr>
            <a:endParaRPr spc="85" dirty="0">
              <a:solidFill>
                <a:srgbClr val="7E7E7E"/>
              </a:solidFill>
              <a:latin typeface="Arial"/>
              <a:ea typeface="+mj-ea"/>
              <a:cs typeface="Arial"/>
            </a:endParaRP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1E7306B8-DEAF-FDFB-3321-055BE9D499D2}"/>
              </a:ext>
            </a:extLst>
          </p:cNvPr>
          <p:cNvGrpSpPr/>
          <p:nvPr/>
        </p:nvGrpSpPr>
        <p:grpSpPr>
          <a:xfrm>
            <a:off x="1521967" y="1157835"/>
            <a:ext cx="298704" cy="358216"/>
            <a:chOff x="7179165" y="1832060"/>
            <a:chExt cx="298704" cy="358216"/>
          </a:xfrm>
        </p:grpSpPr>
        <p:pic>
          <p:nvPicPr>
            <p:cNvPr id="6" name="object 8">
              <a:extLst>
                <a:ext uri="{FF2B5EF4-FFF2-40B4-BE49-F238E27FC236}">
                  <a16:creationId xmlns:a16="http://schemas.microsoft.com/office/drawing/2014/main" id="{A988FAC4-9C96-82FD-6932-AC4F7EB44D8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79165" y="1853604"/>
              <a:ext cx="298704" cy="292608"/>
            </a:xfrm>
            <a:prstGeom prst="rect">
              <a:avLst/>
            </a:prstGeom>
          </p:spPr>
        </p:pic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EF490194-9619-6245-E5D1-9F90A71947B1}"/>
                </a:ext>
              </a:extLst>
            </p:cNvPr>
            <p:cNvSpPr txBox="1"/>
            <p:nvPr/>
          </p:nvSpPr>
          <p:spPr>
            <a:xfrm>
              <a:off x="7239617" y="1832060"/>
              <a:ext cx="177800" cy="358216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>
                <a:spcBef>
                  <a:spcPts val="152"/>
                </a:spcBef>
              </a:pPr>
              <a:r>
                <a:rPr lang="hu-HU" sz="2200" spc="-67" dirty="0">
                  <a:solidFill>
                    <a:srgbClr val="FFFFFF"/>
                  </a:solidFill>
                  <a:latin typeface="Calibri"/>
                  <a:cs typeface="Calibri"/>
                </a:rPr>
                <a:t>1</a:t>
              </a:r>
              <a:endParaRPr sz="2200" dirty="0">
                <a:latin typeface="Calibri"/>
                <a:cs typeface="Calibri"/>
              </a:endParaRPr>
            </a:p>
          </p:txBody>
        </p:sp>
      </p:grp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4C9AD109-D49F-5A49-2AB6-F1CB04D8815A}"/>
              </a:ext>
            </a:extLst>
          </p:cNvPr>
          <p:cNvGrpSpPr/>
          <p:nvPr/>
        </p:nvGrpSpPr>
        <p:grpSpPr>
          <a:xfrm>
            <a:off x="4685452" y="2026471"/>
            <a:ext cx="298704" cy="358216"/>
            <a:chOff x="6998207" y="4195065"/>
            <a:chExt cx="298704" cy="358216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C8A77CA0-743F-D85B-7FDE-9F174594086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98207" y="4252976"/>
              <a:ext cx="298704" cy="292608"/>
            </a:xfrm>
            <a:prstGeom prst="rect">
              <a:avLst/>
            </a:prstGeom>
          </p:spPr>
        </p:pic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D17CC1D0-FA80-8C45-4D76-5758FD891DDA}"/>
                </a:ext>
              </a:extLst>
            </p:cNvPr>
            <p:cNvSpPr txBox="1"/>
            <p:nvPr/>
          </p:nvSpPr>
          <p:spPr>
            <a:xfrm>
              <a:off x="7059337" y="4195065"/>
              <a:ext cx="177800" cy="358216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>
                <a:spcBef>
                  <a:spcPts val="152"/>
                </a:spcBef>
              </a:pPr>
              <a:r>
                <a:rPr sz="2200" spc="-67" dirty="0">
                  <a:solidFill>
                    <a:srgbClr val="FFFFFF"/>
                  </a:solidFill>
                  <a:latin typeface="Calibri"/>
                  <a:cs typeface="Calibri"/>
                </a:rPr>
                <a:t>2</a:t>
              </a:r>
              <a:endParaRPr sz="2200" dirty="0">
                <a:latin typeface="Calibri"/>
                <a:cs typeface="Calibri"/>
              </a:endParaRPr>
            </a:p>
          </p:txBody>
        </p:sp>
      </p:grpSp>
      <p:sp>
        <p:nvSpPr>
          <p:cNvPr id="17" name="Téglalap 16">
            <a:extLst>
              <a:ext uri="{FF2B5EF4-FFF2-40B4-BE49-F238E27FC236}">
                <a16:creationId xmlns:a16="http://schemas.microsoft.com/office/drawing/2014/main" id="{A5F7D1EA-8537-315B-0526-C92AC481878F}"/>
              </a:ext>
            </a:extLst>
          </p:cNvPr>
          <p:cNvSpPr/>
          <p:nvPr/>
        </p:nvSpPr>
        <p:spPr>
          <a:xfrm>
            <a:off x="1428963" y="5871882"/>
            <a:ext cx="605616" cy="1165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>
              <a:lnSpc>
                <a:spcPts val="1460"/>
              </a:lnSpc>
            </a:pPr>
            <a:fld id="{81D60167-4931-47E6-BA6A-407CBD079E47}" type="slidenum">
              <a:rPr spc="47" dirty="0"/>
              <a:t>15</a:t>
            </a:fld>
            <a:endParaRPr spc="47"/>
          </a:p>
        </p:txBody>
      </p:sp>
      <p:sp>
        <p:nvSpPr>
          <p:cNvPr id="3" name="object 3"/>
          <p:cNvSpPr txBox="1"/>
          <p:nvPr/>
        </p:nvSpPr>
        <p:spPr>
          <a:xfrm>
            <a:off x="6048330" y="1731053"/>
            <a:ext cx="201760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27" dirty="0">
                <a:latin typeface="Arial"/>
                <a:cs typeface="Arial"/>
              </a:rPr>
              <a:t>ELJÁRÁS/LÉPÉSEK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24051" y="2197075"/>
            <a:ext cx="4936067" cy="2080698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>
            <a:defPPr>
              <a:defRPr kern="0"/>
            </a:defPPr>
            <a:lvl1pPr marL="12700" marR="952500">
              <a:lnSpc>
                <a:spcPct val="100000"/>
              </a:lnSpc>
              <a:spcBef>
                <a:spcPts val="565"/>
              </a:spcBef>
              <a:defRPr sz="1200">
                <a:latin typeface="Tahoma"/>
                <a:cs typeface="Tahoma"/>
              </a:defRPr>
            </a:lvl1pPr>
          </a:lstStyle>
          <a:p>
            <a:pPr marL="370205" indent="-171450"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sz="1400" dirty="0">
                <a:latin typeface="Calibri"/>
                <a:cs typeface="Calibri"/>
              </a:rPr>
              <a:t>A </a:t>
            </a:r>
            <a:r>
              <a:rPr sz="1400" dirty="0" err="1">
                <a:latin typeface="Calibri"/>
                <a:cs typeface="Calibri"/>
              </a:rPr>
              <a:t>konzolon</a:t>
            </a:r>
            <a:r>
              <a:rPr sz="1400" dirty="0">
                <a:latin typeface="Calibri"/>
                <a:cs typeface="Calibri"/>
              </a:rPr>
              <a:t> kiválaszthatja az </a:t>
            </a:r>
            <a:r>
              <a:rPr sz="1400" dirty="0" err="1">
                <a:latin typeface="Calibri"/>
                <a:cs typeface="Calibri"/>
              </a:rPr>
              <a:t>összes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lang="hu-HU" sz="1400" dirty="0">
                <a:latin typeface="Calibri"/>
                <a:cs typeface="Calibri"/>
              </a:rPr>
              <a:t>tartalom</a:t>
            </a:r>
            <a:r>
              <a:rPr sz="1400" dirty="0">
                <a:latin typeface="Calibri"/>
                <a:cs typeface="Calibri"/>
              </a:rPr>
              <a:t> megtekintését.</a:t>
            </a:r>
          </a:p>
          <a:p>
            <a:pPr marL="370205" marR="952500" lvl="1" indent="-171450">
              <a:spcBef>
                <a:spcPts val="565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sz="1400" dirty="0">
                <a:latin typeface="Calibri"/>
                <a:cs typeface="Calibri"/>
              </a:rPr>
              <a:t>1. </a:t>
            </a:r>
            <a:r>
              <a:rPr lang="hu-HU" sz="1400" b="1" dirty="0">
                <a:latin typeface="Calibri"/>
                <a:cs typeface="Calibri"/>
              </a:rPr>
              <a:t>Összes</a:t>
            </a:r>
            <a:r>
              <a:rPr sz="1400" b="1" dirty="0">
                <a:latin typeface="Calibri"/>
                <a:cs typeface="Calibri"/>
              </a:rPr>
              <a:t> tartalom</a:t>
            </a:r>
          </a:p>
          <a:p>
            <a:pPr marL="370205" indent="-171450"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sz="1400" dirty="0">
                <a:latin typeface="Calibri"/>
                <a:cs typeface="Calibri"/>
              </a:rPr>
              <a:t>Vagy lehetőség van arra, hogy a különböző részeket külön-külön nyissa meg a nevükre kattintva.</a:t>
            </a:r>
          </a:p>
          <a:p>
            <a:pPr marL="370205" marR="952500" lvl="1" indent="-171450">
              <a:spcBef>
                <a:spcPts val="565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sz="1400" dirty="0">
                <a:latin typeface="Calibri"/>
                <a:cs typeface="Calibri"/>
              </a:rPr>
              <a:t>2. </a:t>
            </a:r>
            <a:r>
              <a:rPr lang="hu-HU" sz="1400" dirty="0">
                <a:latin typeface="Calibri"/>
                <a:cs typeface="Calibri"/>
              </a:rPr>
              <a:t>A Jogi kérdőív esetében például </a:t>
            </a:r>
            <a:r>
              <a:rPr lang="hu-HU" sz="1400" b="1" dirty="0">
                <a:latin typeface="Calibri"/>
                <a:cs typeface="Calibri"/>
              </a:rPr>
              <a:t>Jog - Álalános </a:t>
            </a:r>
            <a:r>
              <a:rPr lang="hu-HU" sz="1400" dirty="0">
                <a:latin typeface="Calibri"/>
                <a:cs typeface="Calibri"/>
              </a:rPr>
              <a:t>vagy </a:t>
            </a:r>
            <a:r>
              <a:rPr lang="hu-HU" sz="1400" b="1" dirty="0">
                <a:latin typeface="Calibri"/>
                <a:cs typeface="Calibri"/>
              </a:rPr>
              <a:t>Jog - Versenyjog</a:t>
            </a:r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B592EA65-9D96-F954-ADC5-D36BC394230B}"/>
              </a:ext>
            </a:extLst>
          </p:cNvPr>
          <p:cNvSpPr txBox="1">
            <a:spLocks/>
          </p:cNvSpPr>
          <p:nvPr/>
        </p:nvSpPr>
        <p:spPr>
          <a:xfrm>
            <a:off x="98510" y="94772"/>
            <a:ext cx="959442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200" b="0" i="0">
                <a:solidFill>
                  <a:srgbClr val="DF001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>
              <a:spcBef>
                <a:spcPts val="133"/>
              </a:spcBef>
            </a:pPr>
            <a:r>
              <a:rPr lang="hu-HU" sz="2400" spc="-100"/>
              <a:t>BESZÁLLÍTÓI MINŐSÍTÉS</a:t>
            </a:r>
          </a:p>
        </p:txBody>
      </p:sp>
      <p:sp>
        <p:nvSpPr>
          <p:cNvPr id="11" name="object 15">
            <a:extLst>
              <a:ext uri="{FF2B5EF4-FFF2-40B4-BE49-F238E27FC236}">
                <a16:creationId xmlns:a16="http://schemas.microsoft.com/office/drawing/2014/main" id="{C0334F11-2C42-7DC8-92C3-060BB7C1D653}"/>
              </a:ext>
            </a:extLst>
          </p:cNvPr>
          <p:cNvSpPr txBox="1"/>
          <p:nvPr/>
        </p:nvSpPr>
        <p:spPr>
          <a:xfrm>
            <a:off x="227989" y="573915"/>
            <a:ext cx="5067911" cy="2940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hu-HU" spc="85" dirty="0">
                <a:solidFill>
                  <a:srgbClr val="7E7E7E"/>
                </a:solidFill>
                <a:latin typeface="Arial"/>
                <a:ea typeface="+mj-ea"/>
                <a:cs typeface="Arial"/>
              </a:rPr>
              <a:t>A Minősítési Kérdőívek kitöltése</a:t>
            </a:r>
            <a:endParaRPr spc="85" dirty="0">
              <a:solidFill>
                <a:srgbClr val="7E7E7E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C9E81E50-DCA0-5EDE-2623-42DFFF413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25" y="1327623"/>
            <a:ext cx="4490343" cy="47779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D76A033E-0136-D6EC-B99B-7039450F5B26}"/>
              </a:ext>
            </a:extLst>
          </p:cNvPr>
          <p:cNvSpPr/>
          <p:nvPr/>
        </p:nvSpPr>
        <p:spPr>
          <a:xfrm>
            <a:off x="1097270" y="2689412"/>
            <a:ext cx="605616" cy="197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276F8A9B-340D-A186-AA10-B0A7AF0EC979}"/>
              </a:ext>
            </a:extLst>
          </p:cNvPr>
          <p:cNvGrpSpPr/>
          <p:nvPr/>
        </p:nvGrpSpPr>
        <p:grpSpPr>
          <a:xfrm>
            <a:off x="798566" y="2510304"/>
            <a:ext cx="298704" cy="358216"/>
            <a:chOff x="7179165" y="1832060"/>
            <a:chExt cx="298704" cy="358216"/>
          </a:xfrm>
        </p:grpSpPr>
        <p:pic>
          <p:nvPicPr>
            <p:cNvPr id="15" name="object 8">
              <a:extLst>
                <a:ext uri="{FF2B5EF4-FFF2-40B4-BE49-F238E27FC236}">
                  <a16:creationId xmlns:a16="http://schemas.microsoft.com/office/drawing/2014/main" id="{7486C362-29A1-245C-389D-14CA96F5F26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79165" y="1853604"/>
              <a:ext cx="298704" cy="292608"/>
            </a:xfrm>
            <a:prstGeom prst="rect">
              <a:avLst/>
            </a:prstGeom>
          </p:spPr>
        </p:pic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CD439182-D906-6105-7910-BD07DEFE00E9}"/>
                </a:ext>
              </a:extLst>
            </p:cNvPr>
            <p:cNvSpPr txBox="1"/>
            <p:nvPr/>
          </p:nvSpPr>
          <p:spPr>
            <a:xfrm>
              <a:off x="7239617" y="1832060"/>
              <a:ext cx="177800" cy="358216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>
                <a:spcBef>
                  <a:spcPts val="152"/>
                </a:spcBef>
              </a:pPr>
              <a:r>
                <a:rPr lang="hu-HU" sz="2200" spc="-67" dirty="0">
                  <a:solidFill>
                    <a:srgbClr val="FFFFFF"/>
                  </a:solidFill>
                  <a:latin typeface="Calibri"/>
                  <a:cs typeface="Calibri"/>
                </a:rPr>
                <a:t>1</a:t>
              </a:r>
              <a:endParaRPr sz="2200" dirty="0">
                <a:latin typeface="Calibri"/>
                <a:cs typeface="Calibri"/>
              </a:endParaRPr>
            </a:p>
          </p:txBody>
        </p:sp>
      </p:grp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0024D6AD-1BB1-7ED2-59EA-162BFADC9F7C}"/>
              </a:ext>
            </a:extLst>
          </p:cNvPr>
          <p:cNvGrpSpPr/>
          <p:nvPr/>
        </p:nvGrpSpPr>
        <p:grpSpPr>
          <a:xfrm>
            <a:off x="887466" y="3026084"/>
            <a:ext cx="298704" cy="358216"/>
            <a:chOff x="7179165" y="1832060"/>
            <a:chExt cx="298704" cy="358216"/>
          </a:xfrm>
        </p:grpSpPr>
        <p:pic>
          <p:nvPicPr>
            <p:cNvPr id="18" name="object 8">
              <a:extLst>
                <a:ext uri="{FF2B5EF4-FFF2-40B4-BE49-F238E27FC236}">
                  <a16:creationId xmlns:a16="http://schemas.microsoft.com/office/drawing/2014/main" id="{AC674CA4-1FFD-93D7-6203-EC9F5D91839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79165" y="1853604"/>
              <a:ext cx="298704" cy="292608"/>
            </a:xfrm>
            <a:prstGeom prst="rect">
              <a:avLst/>
            </a:prstGeom>
          </p:spPr>
        </p:pic>
        <p:sp>
          <p:nvSpPr>
            <p:cNvPr id="19" name="object 9">
              <a:extLst>
                <a:ext uri="{FF2B5EF4-FFF2-40B4-BE49-F238E27FC236}">
                  <a16:creationId xmlns:a16="http://schemas.microsoft.com/office/drawing/2014/main" id="{9E47DD17-B398-00DA-2F6B-471C86581C8F}"/>
                </a:ext>
              </a:extLst>
            </p:cNvPr>
            <p:cNvSpPr txBox="1"/>
            <p:nvPr/>
          </p:nvSpPr>
          <p:spPr>
            <a:xfrm>
              <a:off x="7239617" y="1832060"/>
              <a:ext cx="177800" cy="358216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>
                <a:spcBef>
                  <a:spcPts val="152"/>
                </a:spcBef>
              </a:pPr>
              <a:r>
                <a:rPr lang="hu-HU" sz="2200" spc="-67" dirty="0">
                  <a:solidFill>
                    <a:srgbClr val="FFFFFF"/>
                  </a:solidFill>
                  <a:latin typeface="Calibri"/>
                  <a:cs typeface="Calibri"/>
                </a:rPr>
                <a:t>2</a:t>
              </a:r>
              <a:endParaRPr sz="2200" dirty="0">
                <a:latin typeface="Calibri"/>
                <a:cs typeface="Calibri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screenshot of a computer&#10;&#10;Description automatically generated">
            <a:extLst>
              <a:ext uri="{FF2B5EF4-FFF2-40B4-BE49-F238E27FC236}">
                <a16:creationId xmlns:a16="http://schemas.microsoft.com/office/drawing/2014/main" id="{E0567E65-2C4F-4B02-3A9E-F3429EFAE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836" y="3397739"/>
            <a:ext cx="1949803" cy="11088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object 11"/>
          <p:cNvGrpSpPr/>
          <p:nvPr/>
        </p:nvGrpSpPr>
        <p:grpSpPr>
          <a:xfrm>
            <a:off x="5341675" y="1577288"/>
            <a:ext cx="5674360" cy="593512"/>
            <a:chOff x="4280915" y="1223772"/>
            <a:chExt cx="4255770" cy="445134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0545" y="1223772"/>
              <a:ext cx="4085687" cy="44500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0915" y="1336548"/>
              <a:ext cx="224028" cy="21945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object 14"/>
          <p:cNvSpPr txBox="1"/>
          <p:nvPr/>
        </p:nvSpPr>
        <p:spPr>
          <a:xfrm>
            <a:off x="573268" y="1754784"/>
            <a:ext cx="4607665" cy="3742691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>
            <a:defPPr>
              <a:defRPr kern="0"/>
            </a:defPPr>
            <a:lvl1pPr marL="12700" marR="952500">
              <a:lnSpc>
                <a:spcPct val="100000"/>
              </a:lnSpc>
              <a:spcBef>
                <a:spcPts val="565"/>
              </a:spcBef>
              <a:defRPr sz="1200">
                <a:latin typeface="Tahoma"/>
                <a:cs typeface="Tahoma"/>
              </a:defRPr>
            </a:lvl1pPr>
            <a:lvl2pPr lvl="1">
              <a:defRPr/>
            </a:lvl2pPr>
          </a:lstStyle>
          <a:p>
            <a:pPr marL="370205" indent="-171450"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en-US" sz="1400" dirty="0">
                <a:latin typeface="Calibri"/>
                <a:cs typeface="Calibri"/>
              </a:rPr>
              <a:t>1. Miután kitöltötte a kérdőívet, kattintson a "</a:t>
            </a:r>
            <a:r>
              <a:rPr lang="en-US" sz="1400" b="1" dirty="0">
                <a:latin typeface="Calibri"/>
                <a:cs typeface="Calibri"/>
              </a:rPr>
              <a:t>Teljes válasz elküldése</a:t>
            </a:r>
            <a:r>
              <a:rPr lang="en-US" sz="1400" dirty="0">
                <a:latin typeface="Calibri"/>
                <a:cs typeface="Calibri"/>
              </a:rPr>
              <a:t>" gombra.</a:t>
            </a:r>
            <a:endParaRPr lang="hu-HU" sz="1400" dirty="0">
              <a:latin typeface="Calibri"/>
              <a:cs typeface="Calibri"/>
            </a:endParaRPr>
          </a:p>
          <a:p>
            <a:pPr marL="370205" indent="-171450"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sz="1400" dirty="0">
                <a:latin typeface="Calibri"/>
                <a:cs typeface="Calibri"/>
              </a:rPr>
              <a:t>2. Ha bármely kötelező adat hiányzik, a rendszer a vonatkozó kérdés(ek)nél és az oldal tetején jelzi Önnek. Töltse ki a hiányzó információkat, és kattintson ismét a "</a:t>
            </a:r>
            <a:r>
              <a:rPr lang="hu-HU" sz="1400" b="1" dirty="0" err="1">
                <a:latin typeface="Calibri"/>
                <a:cs typeface="Calibri"/>
              </a:rPr>
              <a:t>Teljes válasz beküldése</a:t>
            </a:r>
            <a:r>
              <a:rPr sz="1400" dirty="0">
                <a:latin typeface="Calibri"/>
                <a:cs typeface="Calibri"/>
              </a:rPr>
              <a:t>" gombra.</a:t>
            </a:r>
          </a:p>
          <a:p>
            <a:pPr marL="370205" indent="-171450"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sz="1400" dirty="0">
                <a:latin typeface="Calibri"/>
                <a:cs typeface="Calibri"/>
              </a:rPr>
              <a:t>3. Kattintson </a:t>
            </a:r>
            <a:r>
              <a:rPr lang="hu-HU" sz="1400" b="1" dirty="0">
                <a:latin typeface="Calibri"/>
                <a:cs typeface="Calibri"/>
              </a:rPr>
              <a:t>az OK </a:t>
            </a:r>
            <a:r>
              <a:rPr sz="1400" dirty="0">
                <a:latin typeface="Calibri"/>
                <a:cs typeface="Calibri"/>
              </a:rPr>
              <a:t>gombra</a:t>
            </a:r>
          </a:p>
          <a:p>
            <a:pPr marL="370205" indent="-171450"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hu-HU" sz="1400" dirty="0">
                <a:latin typeface="Calibri"/>
                <a:cs typeface="Calibri"/>
              </a:rPr>
              <a:t>4. A rendszer értesíti Önt, ha a benyújtás </a:t>
            </a:r>
            <a:r>
              <a:rPr lang="hu-HU" sz="1400" b="1" dirty="0">
                <a:latin typeface="Calibri"/>
                <a:cs typeface="Calibri"/>
              </a:rPr>
              <a:t>sikeres</a:t>
            </a:r>
            <a:r>
              <a:rPr lang="hu-HU" sz="1400" dirty="0">
                <a:latin typeface="Calibri"/>
                <a:cs typeface="Calibri"/>
              </a:rPr>
              <a:t> volt.</a:t>
            </a:r>
          </a:p>
          <a:p>
            <a:pPr marL="370205" indent="-171450"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hu-HU" sz="1400" b="1" dirty="0">
                <a:latin typeface="Calibri"/>
                <a:cs typeface="Calibri"/>
              </a:rPr>
              <a:t>Folytassa a Business Network fiókjában elérhető összes kérdőív kitöltését </a:t>
            </a:r>
            <a:r>
              <a:rPr lang="hu-HU" sz="1400" dirty="0">
                <a:latin typeface="Calibri"/>
                <a:cs typeface="Calibri"/>
              </a:rPr>
              <a:t>és benyújtását, hogy minősített beszállítóvá váljon.</a:t>
            </a:r>
          </a:p>
          <a:p>
            <a:pPr marL="370205" indent="-171450"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94801" y="1676535"/>
            <a:ext cx="177800" cy="35907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933">
              <a:spcBef>
                <a:spcPts val="160"/>
              </a:spcBef>
            </a:pPr>
            <a:r>
              <a:rPr sz="2200" spc="-67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69017" y="2334430"/>
            <a:ext cx="177800" cy="358216"/>
          </a:xfrm>
          <a:prstGeom prst="rect">
            <a:avLst/>
          </a:prstGeom>
        </p:spPr>
        <p:txBody>
          <a:bodyPr vert="horz" wrap="square" lIns="0" tIns="19472" rIns="0" bIns="0" rtlCol="0">
            <a:spAutoFit/>
          </a:bodyPr>
          <a:lstStyle/>
          <a:p>
            <a:pPr marL="16933">
              <a:spcBef>
                <a:spcPts val="152"/>
              </a:spcBef>
            </a:pPr>
            <a:r>
              <a:rPr sz="2200" spc="-67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15BE217D-1E27-0935-048B-B38DD1EE7119}"/>
              </a:ext>
            </a:extLst>
          </p:cNvPr>
          <p:cNvGrpSpPr/>
          <p:nvPr/>
        </p:nvGrpSpPr>
        <p:grpSpPr>
          <a:xfrm>
            <a:off x="6192484" y="3950687"/>
            <a:ext cx="298704" cy="358216"/>
            <a:chOff x="2424176" y="4506638"/>
            <a:chExt cx="298704" cy="358216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4176" y="4563871"/>
              <a:ext cx="298704" cy="292607"/>
            </a:xfrm>
            <a:prstGeom prst="rect">
              <a:avLst/>
            </a:prstGeom>
          </p:spPr>
        </p:pic>
        <p:sp>
          <p:nvSpPr>
            <p:cNvPr id="19" name="object 19"/>
            <p:cNvSpPr txBox="1"/>
            <p:nvPr/>
          </p:nvSpPr>
          <p:spPr>
            <a:xfrm>
              <a:off x="2484459" y="4506638"/>
              <a:ext cx="177800" cy="358216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>
                <a:spcBef>
                  <a:spcPts val="152"/>
                </a:spcBef>
              </a:pPr>
              <a:r>
                <a:rPr sz="2200" spc="-67" dirty="0">
                  <a:solidFill>
                    <a:srgbClr val="FFFFFF"/>
                  </a:solidFill>
                  <a:latin typeface="Calibri"/>
                  <a:cs typeface="Calibri"/>
                </a:rPr>
                <a:t>3</a:t>
              </a:r>
              <a:endParaRPr sz="2200" dirty="0">
                <a:latin typeface="Calibri"/>
                <a:cs typeface="Calibri"/>
              </a:endParaRPr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>
              <a:lnSpc>
                <a:spcPts val="1460"/>
              </a:lnSpc>
            </a:pPr>
            <a:fld id="{81D60167-4931-47E6-BA6A-407CBD079E47}" type="slidenum">
              <a:rPr spc="47" dirty="0"/>
              <a:t>16</a:t>
            </a:fld>
            <a:endParaRPr spc="47"/>
          </a:p>
        </p:txBody>
      </p:sp>
      <p:sp>
        <p:nvSpPr>
          <p:cNvPr id="20" name="object 20"/>
          <p:cNvSpPr txBox="1"/>
          <p:nvPr/>
        </p:nvSpPr>
        <p:spPr>
          <a:xfrm>
            <a:off x="5339419" y="5642187"/>
            <a:ext cx="177800" cy="358216"/>
          </a:xfrm>
          <a:prstGeom prst="rect">
            <a:avLst/>
          </a:prstGeom>
        </p:spPr>
        <p:txBody>
          <a:bodyPr vert="horz" wrap="square" lIns="0" tIns="19472" rIns="0" bIns="0" rtlCol="0">
            <a:spAutoFit/>
          </a:bodyPr>
          <a:lstStyle/>
          <a:p>
            <a:pPr marL="16933">
              <a:spcBef>
                <a:spcPts val="152"/>
              </a:spcBef>
            </a:pPr>
            <a:r>
              <a:rPr sz="2200" spc="-67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2D653DF1-6AED-A525-6AC3-3D080DAF0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6817" y="2541298"/>
            <a:ext cx="5010150" cy="485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 descr="A screenshot of a computer&#10;&#10;Description automatically generated">
            <a:extLst>
              <a:ext uri="{FF2B5EF4-FFF2-40B4-BE49-F238E27FC236}">
                <a16:creationId xmlns:a16="http://schemas.microsoft.com/office/drawing/2014/main" id="{1FBF0670-5E6F-9F86-A033-6ACED1B257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0875" y="4790446"/>
            <a:ext cx="4314825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982519DF-66DE-B8F9-EBBF-D9001AF7A1C9}"/>
              </a:ext>
            </a:extLst>
          </p:cNvPr>
          <p:cNvSpPr txBox="1"/>
          <p:nvPr/>
        </p:nvSpPr>
        <p:spPr>
          <a:xfrm>
            <a:off x="661691" y="1360525"/>
            <a:ext cx="201760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27" dirty="0">
                <a:latin typeface="Arial"/>
                <a:cs typeface="Arial"/>
              </a:rPr>
              <a:t>ELJÁRÁS/LÉPÉSEK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C3902465-E19F-0372-FED6-42800B727A01}"/>
              </a:ext>
            </a:extLst>
          </p:cNvPr>
          <p:cNvSpPr txBox="1">
            <a:spLocks/>
          </p:cNvSpPr>
          <p:nvPr/>
        </p:nvSpPr>
        <p:spPr>
          <a:xfrm>
            <a:off x="98510" y="94772"/>
            <a:ext cx="959442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200" b="0" i="0">
                <a:solidFill>
                  <a:srgbClr val="DF001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>
              <a:spcBef>
                <a:spcPts val="133"/>
              </a:spcBef>
            </a:pPr>
            <a:r>
              <a:rPr lang="hu-HU" sz="2400" spc="-100"/>
              <a:t>BESZÁLLÍTÓI MINŐSÍTÉS</a:t>
            </a: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9409B3C9-61C1-5CBE-3214-E645B746F973}"/>
              </a:ext>
            </a:extLst>
          </p:cNvPr>
          <p:cNvSpPr txBox="1"/>
          <p:nvPr/>
        </p:nvSpPr>
        <p:spPr>
          <a:xfrm>
            <a:off x="227989" y="573915"/>
            <a:ext cx="5067911" cy="2940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hu-HU" spc="85" dirty="0">
                <a:solidFill>
                  <a:srgbClr val="7E7E7E"/>
                </a:solidFill>
                <a:latin typeface="Arial"/>
                <a:ea typeface="+mj-ea"/>
                <a:cs typeface="Arial"/>
              </a:rPr>
              <a:t>A Minősítési Kérdőívek kitöltése</a:t>
            </a:r>
            <a:endParaRPr spc="85" dirty="0">
              <a:solidFill>
                <a:srgbClr val="7E7E7E"/>
              </a:solidFill>
              <a:latin typeface="Arial"/>
              <a:ea typeface="+mj-ea"/>
              <a:cs typeface="Arial"/>
            </a:endParaRPr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31F11378-55EA-9096-807D-C7CD91A8C7D5}"/>
              </a:ext>
            </a:extLst>
          </p:cNvPr>
          <p:cNvGrpSpPr/>
          <p:nvPr/>
        </p:nvGrpSpPr>
        <p:grpSpPr>
          <a:xfrm>
            <a:off x="5761631" y="2344070"/>
            <a:ext cx="298704" cy="358216"/>
            <a:chOff x="6998207" y="4195065"/>
            <a:chExt cx="298704" cy="358216"/>
          </a:xfrm>
        </p:grpSpPr>
        <p:pic>
          <p:nvPicPr>
            <p:cNvPr id="6" name="object 8">
              <a:extLst>
                <a:ext uri="{FF2B5EF4-FFF2-40B4-BE49-F238E27FC236}">
                  <a16:creationId xmlns:a16="http://schemas.microsoft.com/office/drawing/2014/main" id="{56C0A169-6191-7DA4-5070-F5265BAEE26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8207" y="4252976"/>
              <a:ext cx="298704" cy="292608"/>
            </a:xfrm>
            <a:prstGeom prst="rect">
              <a:avLst/>
            </a:prstGeom>
          </p:spPr>
        </p:pic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92E03A9A-4FAD-2223-CDB5-90B364361CD4}"/>
                </a:ext>
              </a:extLst>
            </p:cNvPr>
            <p:cNvSpPr txBox="1"/>
            <p:nvPr/>
          </p:nvSpPr>
          <p:spPr>
            <a:xfrm>
              <a:off x="7059337" y="4195065"/>
              <a:ext cx="177800" cy="358216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>
                <a:spcBef>
                  <a:spcPts val="152"/>
                </a:spcBef>
              </a:pPr>
              <a:r>
                <a:rPr sz="2200" spc="-67" dirty="0">
                  <a:solidFill>
                    <a:srgbClr val="FFFFFF"/>
                  </a:solidFill>
                  <a:latin typeface="Calibri"/>
                  <a:cs typeface="Calibri"/>
                </a:rPr>
                <a:t>2</a:t>
              </a:r>
              <a:endParaRPr sz="2200" dirty="0">
                <a:latin typeface="Calibri"/>
                <a:cs typeface="Calibri"/>
              </a:endParaRPr>
            </a:p>
          </p:txBody>
        </p:sp>
      </p:grp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8914B263-FC60-AE75-2AC9-83ABD2797E33}"/>
              </a:ext>
            </a:extLst>
          </p:cNvPr>
          <p:cNvGrpSpPr/>
          <p:nvPr/>
        </p:nvGrpSpPr>
        <p:grpSpPr>
          <a:xfrm>
            <a:off x="6651523" y="4611338"/>
            <a:ext cx="298704" cy="358216"/>
            <a:chOff x="6998207" y="4195065"/>
            <a:chExt cx="298704" cy="358216"/>
          </a:xfrm>
        </p:grpSpPr>
        <p:pic>
          <p:nvPicPr>
            <p:cNvPr id="10" name="object 8">
              <a:extLst>
                <a:ext uri="{FF2B5EF4-FFF2-40B4-BE49-F238E27FC236}">
                  <a16:creationId xmlns:a16="http://schemas.microsoft.com/office/drawing/2014/main" id="{F25FC3F9-148A-1A0A-7704-E6D09AEC97E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8207" y="4252976"/>
              <a:ext cx="298704" cy="292608"/>
            </a:xfrm>
            <a:prstGeom prst="rect">
              <a:avLst/>
            </a:prstGeom>
          </p:spPr>
        </p:pic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7BFB8F6F-2DEB-4E34-6E00-8BB75C949B3B}"/>
                </a:ext>
              </a:extLst>
            </p:cNvPr>
            <p:cNvSpPr txBox="1"/>
            <p:nvPr/>
          </p:nvSpPr>
          <p:spPr>
            <a:xfrm>
              <a:off x="7059337" y="4195065"/>
              <a:ext cx="177800" cy="358216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>
                <a:spcBef>
                  <a:spcPts val="152"/>
                </a:spcBef>
              </a:pPr>
              <a:r>
                <a:rPr lang="hu-HU" sz="2200" spc="-67" dirty="0">
                  <a:solidFill>
                    <a:srgbClr val="FFFFFF"/>
                  </a:solidFill>
                  <a:latin typeface="Calibri"/>
                  <a:cs typeface="Calibri"/>
                </a:rPr>
                <a:t>4</a:t>
              </a:r>
              <a:endParaRPr sz="2200" dirty="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71484" y="1673351"/>
            <a:ext cx="10179473" cy="34176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>
            <a:defPPr>
              <a:defRPr kern="0"/>
            </a:defPPr>
            <a:lvl1pPr marL="12700" marR="952500">
              <a:lnSpc>
                <a:spcPct val="100000"/>
              </a:lnSpc>
              <a:spcBef>
                <a:spcPts val="565"/>
              </a:spcBef>
              <a:defRPr sz="1200">
                <a:latin typeface="Tahoma"/>
                <a:cs typeface="Tahoma"/>
              </a:defRPr>
            </a:lvl1pPr>
            <a:lvl2pPr lvl="1">
              <a:defRPr/>
            </a:lvl2pPr>
          </a:lstStyle>
          <a:p>
            <a:r>
              <a:rPr lang="en-US" sz="1400" dirty="0">
                <a:latin typeface="Calibri"/>
                <a:cs typeface="Calibri"/>
              </a:rPr>
              <a:t>A kérdőív elküldése után a "</a:t>
            </a:r>
            <a:r>
              <a:rPr lang="pt-BR" sz="1400" b="1" dirty="0">
                <a:latin typeface="Calibri"/>
                <a:cs typeface="Calibri"/>
              </a:rPr>
              <a:t>Visszalépés a MOL Group irányítópultra</a:t>
            </a:r>
            <a:r>
              <a:rPr lang="en-US" sz="1400" dirty="0">
                <a:latin typeface="Calibri"/>
                <a:cs typeface="Calibri"/>
              </a:rPr>
              <a:t>" linkre </a:t>
            </a:r>
            <a:r>
              <a:rPr lang="en-US" sz="1400" dirty="0" err="1">
                <a:latin typeface="Calibri"/>
                <a:cs typeface="Calibri"/>
              </a:rPr>
              <a:t>kattintva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ellenőrizheti</a:t>
            </a:r>
            <a:r>
              <a:rPr lang="en-US" sz="1400" dirty="0">
                <a:latin typeface="Calibri"/>
                <a:cs typeface="Calibri"/>
              </a:rPr>
              <a:t> az </a:t>
            </a:r>
            <a:r>
              <a:rPr lang="en-US" sz="1400" dirty="0" err="1">
                <a:latin typeface="Calibri"/>
                <a:cs typeface="Calibri"/>
              </a:rPr>
              <a:t>összes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kérdőív</a:t>
            </a:r>
            <a:r>
              <a:rPr lang="hu-HU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állapotát</a:t>
            </a:r>
            <a:r>
              <a:rPr lang="hu-HU" sz="1400" dirty="0">
                <a:latin typeface="Calibri"/>
                <a:cs typeface="Calibri"/>
              </a:rPr>
              <a:t>.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>
              <a:lnSpc>
                <a:spcPts val="1460"/>
              </a:lnSpc>
            </a:pPr>
            <a:fld id="{81D60167-4931-47E6-BA6A-407CBD079E47}" type="slidenum">
              <a:rPr spc="47" dirty="0"/>
              <a:t>17</a:t>
            </a:fld>
            <a:endParaRPr spc="47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857EF60-F18A-0298-543C-D13C86786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07" y="2495236"/>
            <a:ext cx="9652000" cy="22250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object 14">
            <a:extLst>
              <a:ext uri="{FF2B5EF4-FFF2-40B4-BE49-F238E27FC236}">
                <a16:creationId xmlns:a16="http://schemas.microsoft.com/office/drawing/2014/main" id="{30B732F1-4034-6E55-A08F-F7D5BBCA100E}"/>
              </a:ext>
            </a:extLst>
          </p:cNvPr>
          <p:cNvSpPr txBox="1">
            <a:spLocks/>
          </p:cNvSpPr>
          <p:nvPr/>
        </p:nvSpPr>
        <p:spPr>
          <a:xfrm>
            <a:off x="98510" y="94772"/>
            <a:ext cx="959442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200" b="0" i="0">
                <a:solidFill>
                  <a:srgbClr val="DF001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>
              <a:spcBef>
                <a:spcPts val="133"/>
              </a:spcBef>
            </a:pPr>
            <a:r>
              <a:rPr lang="hu-HU" sz="2400" spc="-100"/>
              <a:t>BESZÁLLÍTÓI MINŐSÍTÉS</a:t>
            </a:r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9A2CCA67-7767-2066-676D-B46B9DE2F142}"/>
              </a:ext>
            </a:extLst>
          </p:cNvPr>
          <p:cNvSpPr txBox="1"/>
          <p:nvPr/>
        </p:nvSpPr>
        <p:spPr>
          <a:xfrm>
            <a:off x="227989" y="573915"/>
            <a:ext cx="5067911" cy="2940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1800" spc="120">
                <a:solidFill>
                  <a:srgbClr val="7E7E7E"/>
                </a:solidFill>
              </a:rPr>
              <a:t>A kérdőív </a:t>
            </a:r>
            <a:r>
              <a:rPr lang="en-US" sz="1800" spc="147">
                <a:solidFill>
                  <a:srgbClr val="7E7E7E"/>
                </a:solidFill>
              </a:rPr>
              <a:t>státusza</a:t>
            </a:r>
            <a:endParaRPr spc="85">
              <a:solidFill>
                <a:srgbClr val="7E7E7E"/>
              </a:solidFill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7889" y="1478687"/>
            <a:ext cx="10179473" cy="557204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>
            <a:defPPr>
              <a:defRPr kern="0"/>
            </a:defPPr>
            <a:lvl1pPr marL="12700" marR="952500">
              <a:lnSpc>
                <a:spcPct val="100000"/>
              </a:lnSpc>
              <a:spcBef>
                <a:spcPts val="565"/>
              </a:spcBef>
              <a:defRPr sz="1200">
                <a:latin typeface="Tahoma"/>
                <a:cs typeface="Tahoma"/>
              </a:defRPr>
            </a:lvl1pPr>
            <a:lvl2pPr lvl="1">
              <a:defRPr/>
            </a:lvl2pPr>
          </a:lstStyle>
          <a:p>
            <a:pPr marL="269875" marR="309880">
              <a:lnSpc>
                <a:spcPct val="100000"/>
              </a:lnSpc>
              <a:spcBef>
                <a:spcPts val="265"/>
              </a:spcBef>
            </a:pPr>
            <a:r>
              <a:rPr lang="en-US" sz="1400" dirty="0">
                <a:latin typeface="Calibri"/>
                <a:cs typeface="Calibri"/>
              </a:rPr>
              <a:t>Amennyiben </a:t>
            </a:r>
            <a:r>
              <a:rPr lang="en-US" sz="1400" spc="-10" dirty="0">
                <a:latin typeface="Calibri"/>
                <a:cs typeface="Calibri"/>
              </a:rPr>
              <a:t>a minősítési kérdőívre adott válaszok </a:t>
            </a:r>
            <a:r>
              <a:rPr lang="en-US" sz="1400" dirty="0">
                <a:latin typeface="Calibri"/>
                <a:cs typeface="Calibri"/>
              </a:rPr>
              <a:t>egyértelműek és </a:t>
            </a:r>
            <a:r>
              <a:rPr lang="en-US" sz="1400" spc="-10" dirty="0">
                <a:latin typeface="Calibri"/>
                <a:cs typeface="Calibri"/>
              </a:rPr>
              <a:t>elfogadhatóak, a szakértők jóváhagyják </a:t>
            </a:r>
            <a:r>
              <a:rPr lang="en-US" sz="1400" dirty="0">
                <a:latin typeface="Calibri"/>
                <a:cs typeface="Calibri"/>
              </a:rPr>
              <a:t>az Ön </a:t>
            </a:r>
            <a:r>
              <a:rPr lang="en-US" sz="1400" spc="-10" dirty="0">
                <a:latin typeface="Calibri"/>
                <a:cs typeface="Calibri"/>
              </a:rPr>
              <a:t>minősítését</a:t>
            </a:r>
            <a:r>
              <a:rPr lang="en-US" sz="1400" spc="-20" dirty="0">
                <a:latin typeface="Calibri"/>
                <a:cs typeface="Calibri"/>
              </a:rPr>
              <a:t>, és az Ön </a:t>
            </a:r>
            <a:r>
              <a:rPr lang="en-US" sz="1400" spc="-10" dirty="0">
                <a:latin typeface="Calibri"/>
                <a:cs typeface="Calibri"/>
              </a:rPr>
              <a:t>státusza </a:t>
            </a:r>
            <a:r>
              <a:rPr lang="en-US" sz="1400" b="1" dirty="0">
                <a:latin typeface="Calibri"/>
                <a:cs typeface="Calibri"/>
              </a:rPr>
              <a:t>minősített </a:t>
            </a:r>
            <a:r>
              <a:rPr lang="en-US" sz="1400" dirty="0">
                <a:latin typeface="Calibri"/>
                <a:cs typeface="Calibri"/>
              </a:rPr>
              <a:t>lesz</a:t>
            </a:r>
            <a:r>
              <a:rPr lang="hu-HU" sz="1400" b="1" dirty="0">
                <a:latin typeface="Calibri"/>
                <a:cs typeface="Calibri"/>
              </a:rPr>
              <a:t>.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>
              <a:lnSpc>
                <a:spcPts val="1460"/>
              </a:lnSpc>
            </a:pPr>
            <a:fld id="{81D60167-4931-47E6-BA6A-407CBD079E47}" type="slidenum">
              <a:rPr spc="47" dirty="0"/>
              <a:t>18</a:t>
            </a:fld>
            <a:endParaRPr spc="47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58F94CE5-26B9-8FD1-8891-1FA690406292}"/>
              </a:ext>
            </a:extLst>
          </p:cNvPr>
          <p:cNvSpPr txBox="1"/>
          <p:nvPr/>
        </p:nvSpPr>
        <p:spPr>
          <a:xfrm>
            <a:off x="6379294" y="3691779"/>
            <a:ext cx="5405120" cy="908134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5720" rIns="0" bIns="0" rtlCol="0">
            <a:spAutoFit/>
          </a:bodyPr>
          <a:lstStyle/>
          <a:p>
            <a:pPr marL="122764" marR="292093">
              <a:spcBef>
                <a:spcPts val="360"/>
              </a:spcBef>
            </a:pP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Felhívjuk figyelmét, hogy a "Minősített" </a:t>
            </a:r>
            <a:r>
              <a:rPr sz="1867" spc="-13" dirty="0">
                <a:solidFill>
                  <a:srgbClr val="FFFFFF"/>
                </a:solidFill>
                <a:latin typeface="Calibri"/>
                <a:cs typeface="Calibri"/>
              </a:rPr>
              <a:t>státusz </a:t>
            </a:r>
            <a:r>
              <a:rPr sz="1867" spc="-33" dirty="0">
                <a:solidFill>
                  <a:srgbClr val="FFFFFF"/>
                </a:solidFill>
                <a:latin typeface="Calibri"/>
                <a:cs typeface="Calibri"/>
              </a:rPr>
              <a:t>nem </a:t>
            </a: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jelent automatikus </a:t>
            </a:r>
            <a:r>
              <a:rPr sz="1867" spc="-13" dirty="0">
                <a:solidFill>
                  <a:srgbClr val="FFFFFF"/>
                </a:solidFill>
                <a:latin typeface="Calibri"/>
                <a:cs typeface="Calibri"/>
              </a:rPr>
              <a:t>odaítélést </a:t>
            </a: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67" dirty="0" err="1">
                <a:solidFill>
                  <a:srgbClr val="FFFFFF"/>
                </a:solidFill>
                <a:latin typeface="Calibri"/>
                <a:cs typeface="Calibri"/>
              </a:rPr>
              <a:t>beszerzési</a:t>
            </a:r>
            <a:r>
              <a:rPr lang="hu-HU" sz="186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FFFFFF"/>
                </a:solidFill>
                <a:latin typeface="Calibri"/>
                <a:cs typeface="Calibri"/>
              </a:rPr>
              <a:t>eljárás során!</a:t>
            </a:r>
            <a:endParaRPr sz="1867" dirty="0">
              <a:latin typeface="Calibri"/>
              <a:cs typeface="Calibri"/>
            </a:endParaRPr>
          </a:p>
        </p:txBody>
      </p:sp>
      <p:sp>
        <p:nvSpPr>
          <p:cNvPr id="6" name="object 14">
            <a:extLst>
              <a:ext uri="{FF2B5EF4-FFF2-40B4-BE49-F238E27FC236}">
                <a16:creationId xmlns:a16="http://schemas.microsoft.com/office/drawing/2014/main" id="{BAAA0771-78BA-DE7D-DD86-EBDC5D7E9EF7}"/>
              </a:ext>
            </a:extLst>
          </p:cNvPr>
          <p:cNvSpPr txBox="1">
            <a:spLocks/>
          </p:cNvSpPr>
          <p:nvPr/>
        </p:nvSpPr>
        <p:spPr>
          <a:xfrm>
            <a:off x="98510" y="94772"/>
            <a:ext cx="959442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200" b="0" i="0">
                <a:solidFill>
                  <a:srgbClr val="DF001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>
              <a:spcBef>
                <a:spcPts val="133"/>
              </a:spcBef>
            </a:pPr>
            <a:r>
              <a:rPr lang="hu-HU" sz="2400" spc="-100"/>
              <a:t>BESZÁLLÍTÓI MINŐSÍTÉS</a:t>
            </a: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261F1B85-0167-01D3-92D6-95EEBF51AB40}"/>
              </a:ext>
            </a:extLst>
          </p:cNvPr>
          <p:cNvSpPr txBox="1"/>
          <p:nvPr/>
        </p:nvSpPr>
        <p:spPr>
          <a:xfrm>
            <a:off x="227989" y="573915"/>
            <a:ext cx="5067911" cy="2940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hu-HU" sz="1800" err="1">
                <a:solidFill>
                  <a:srgbClr val="7E7E7E"/>
                </a:solidFill>
              </a:rPr>
              <a:t>Visszajelzés </a:t>
            </a:r>
            <a:r>
              <a:rPr lang="hu-HU" sz="1800">
                <a:solidFill>
                  <a:srgbClr val="7E7E7E"/>
                </a:solidFill>
              </a:rPr>
              <a:t>- </a:t>
            </a:r>
            <a:r>
              <a:rPr lang="hu-HU" sz="1800" err="1">
                <a:solidFill>
                  <a:srgbClr val="7E7E7E"/>
                </a:solidFill>
              </a:rPr>
              <a:t>jóváhagyás</a:t>
            </a:r>
            <a:endParaRPr spc="85">
              <a:solidFill>
                <a:srgbClr val="7E7E7E"/>
              </a:solidFill>
              <a:latin typeface="Arial"/>
              <a:ea typeface="+mj-ea"/>
              <a:cs typeface="Arial"/>
            </a:endParaRPr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FD430A25-2871-10F4-E1D8-2D312F3AE35A}"/>
              </a:ext>
            </a:extLst>
          </p:cNvPr>
          <p:cNvGrpSpPr/>
          <p:nvPr/>
        </p:nvGrpSpPr>
        <p:grpSpPr>
          <a:xfrm>
            <a:off x="797889" y="2422701"/>
            <a:ext cx="4801071" cy="3779779"/>
            <a:chOff x="531049" y="2365551"/>
            <a:chExt cx="4801071" cy="3779779"/>
          </a:xfrm>
        </p:grpSpPr>
        <p:pic>
          <p:nvPicPr>
            <p:cNvPr id="4" name="Picture 7" descr="A screenshot of a web page&#10;&#10;Description automatically generated">
              <a:extLst>
                <a:ext uri="{FF2B5EF4-FFF2-40B4-BE49-F238E27FC236}">
                  <a16:creationId xmlns:a16="http://schemas.microsoft.com/office/drawing/2014/main" id="{574EB4A0-712F-CAE6-18B3-C3B8C9368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1049" y="2365551"/>
              <a:ext cx="4801071" cy="37797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Téglalap 1">
              <a:extLst>
                <a:ext uri="{FF2B5EF4-FFF2-40B4-BE49-F238E27FC236}">
                  <a16:creationId xmlns:a16="http://schemas.microsoft.com/office/drawing/2014/main" id="{2E35A278-4F49-A1F1-DAD0-863F5C46E238}"/>
                </a:ext>
              </a:extLst>
            </p:cNvPr>
            <p:cNvSpPr/>
            <p:nvPr/>
          </p:nvSpPr>
          <p:spPr>
            <a:xfrm>
              <a:off x="640070" y="5184631"/>
              <a:ext cx="2160280" cy="1779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70986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3F7EE9B1-634C-4562-8284-903FFC88D394}"/>
              </a:ext>
            </a:extLst>
          </p:cNvPr>
          <p:cNvGrpSpPr/>
          <p:nvPr/>
        </p:nvGrpSpPr>
        <p:grpSpPr>
          <a:xfrm>
            <a:off x="5388262" y="834147"/>
            <a:ext cx="2952704" cy="3597044"/>
            <a:chOff x="6879057" y="907898"/>
            <a:chExt cx="2952704" cy="3597044"/>
          </a:xfrm>
        </p:grpSpPr>
        <p:pic>
          <p:nvPicPr>
            <p:cNvPr id="20" name="Picture 19" descr="A screenshot of a questionnaire&#10;&#10;Description automatically generated">
              <a:extLst>
                <a:ext uri="{FF2B5EF4-FFF2-40B4-BE49-F238E27FC236}">
                  <a16:creationId xmlns:a16="http://schemas.microsoft.com/office/drawing/2014/main" id="{FB93F123-245D-FCD0-AF85-0256FD7CA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88422" y="1024201"/>
              <a:ext cx="2743339" cy="348074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" name="Csoportba foglalás 1">
              <a:extLst>
                <a:ext uri="{FF2B5EF4-FFF2-40B4-BE49-F238E27FC236}">
                  <a16:creationId xmlns:a16="http://schemas.microsoft.com/office/drawing/2014/main" id="{61B11DED-5BCF-289F-3EDF-F0E940DF7A02}"/>
                </a:ext>
              </a:extLst>
            </p:cNvPr>
            <p:cNvGrpSpPr/>
            <p:nvPr/>
          </p:nvGrpSpPr>
          <p:grpSpPr>
            <a:xfrm>
              <a:off x="6879057" y="907898"/>
              <a:ext cx="298704" cy="358216"/>
              <a:chOff x="7179165" y="1832060"/>
              <a:chExt cx="298704" cy="358216"/>
            </a:xfrm>
          </p:grpSpPr>
          <p:pic>
            <p:nvPicPr>
              <p:cNvPr id="6" name="object 8">
                <a:extLst>
                  <a:ext uri="{FF2B5EF4-FFF2-40B4-BE49-F238E27FC236}">
                    <a16:creationId xmlns:a16="http://schemas.microsoft.com/office/drawing/2014/main" id="{C1368F04-B825-41C4-5228-E69E2EE4D29E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179165" y="1853604"/>
                <a:ext cx="298704" cy="292608"/>
              </a:xfrm>
              <a:prstGeom prst="rect">
                <a:avLst/>
              </a:prstGeom>
            </p:spPr>
          </p:pic>
          <p:sp>
            <p:nvSpPr>
              <p:cNvPr id="7" name="object 9">
                <a:extLst>
                  <a:ext uri="{FF2B5EF4-FFF2-40B4-BE49-F238E27FC236}">
                    <a16:creationId xmlns:a16="http://schemas.microsoft.com/office/drawing/2014/main" id="{2F3F868B-C9D9-208E-6402-C20B1AEC2232}"/>
                  </a:ext>
                </a:extLst>
              </p:cNvPr>
              <p:cNvSpPr txBox="1"/>
              <p:nvPr/>
            </p:nvSpPr>
            <p:spPr>
              <a:xfrm>
                <a:off x="7239617" y="1832060"/>
                <a:ext cx="177800" cy="358216"/>
              </a:xfrm>
              <a:prstGeom prst="rect">
                <a:avLst/>
              </a:prstGeom>
            </p:spPr>
            <p:txBody>
              <a:bodyPr vert="horz" wrap="square" lIns="0" tIns="19472" rIns="0" bIns="0" rtlCol="0">
                <a:spAutoFit/>
              </a:bodyPr>
              <a:lstStyle/>
              <a:p>
                <a:pPr marL="16933">
                  <a:spcBef>
                    <a:spcPts val="152"/>
                  </a:spcBef>
                </a:pPr>
                <a:r>
                  <a:rPr lang="hu-HU" sz="2200" spc="-67" dirty="0">
                    <a:solidFill>
                      <a:srgbClr val="FFFFFF"/>
                    </a:solidFill>
                    <a:latin typeface="Calibri"/>
                    <a:cs typeface="Calibri"/>
                  </a:rPr>
                  <a:t>1</a:t>
                </a:r>
                <a:endParaRPr sz="2200" dirty="0">
                  <a:latin typeface="Calibri"/>
                  <a:cs typeface="Calibri"/>
                </a:endParaRPr>
              </a:p>
            </p:txBody>
          </p:sp>
        </p:grpSp>
      </p:grpSp>
      <p:pic>
        <p:nvPicPr>
          <p:cNvPr id="19" name="Picture 18" descr="A screenshot of a computer&#10;&#10;Description automatically generated">
            <a:extLst>
              <a:ext uri="{FF2B5EF4-FFF2-40B4-BE49-F238E27FC236}">
                <a16:creationId xmlns:a16="http://schemas.microsoft.com/office/drawing/2014/main" id="{48F07216-6FBB-AFC2-0528-926B62EA2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946" y="3736386"/>
            <a:ext cx="4644555" cy="11107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object 3"/>
          <p:cNvSpPr txBox="1"/>
          <p:nvPr/>
        </p:nvSpPr>
        <p:spPr>
          <a:xfrm>
            <a:off x="358027" y="1276337"/>
            <a:ext cx="5737973" cy="2588529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>
            <a:defPPr>
              <a:defRPr kern="0"/>
            </a:defPPr>
            <a:lvl1pPr marL="12700" marR="952500">
              <a:lnSpc>
                <a:spcPct val="100000"/>
              </a:lnSpc>
              <a:spcBef>
                <a:spcPts val="565"/>
              </a:spcBef>
              <a:defRPr sz="1200">
                <a:latin typeface="Tahoma"/>
                <a:cs typeface="Tahoma"/>
              </a:defRPr>
            </a:lvl1pPr>
            <a:lvl2pPr lvl="1">
              <a:defRPr/>
            </a:lvl2pPr>
          </a:lstStyle>
          <a:p>
            <a:pPr marL="370205" indent="-171450"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en-US" sz="1400" dirty="0">
                <a:latin typeface="Calibri"/>
                <a:cs typeface="Calibri"/>
              </a:rPr>
              <a:t>1. A szakértők ellenőrzik és érvényesítik a válaszokat, és </a:t>
            </a:r>
            <a:r>
              <a:rPr lang="en-US" sz="1400" b="1" dirty="0">
                <a:latin typeface="Calibri"/>
                <a:cs typeface="Calibri"/>
              </a:rPr>
              <a:t>ha további információra van szükségük</a:t>
            </a:r>
            <a:r>
              <a:rPr lang="en-US" sz="1400" dirty="0">
                <a:latin typeface="Calibri"/>
                <a:cs typeface="Calibri"/>
              </a:rPr>
              <a:t>, akkor a kérdőívet megjegyzéssel együtt javításra visszaküldik.</a:t>
            </a:r>
          </a:p>
          <a:p>
            <a:pPr marL="370205" indent="-171450"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en-US" sz="1400" dirty="0">
                <a:latin typeface="Calibri"/>
                <a:cs typeface="Calibri"/>
              </a:rPr>
              <a:t>2. Kattintson a </a:t>
            </a:r>
            <a:r>
              <a:rPr lang="en-US" sz="1400" b="1" dirty="0">
                <a:latin typeface="Calibri"/>
                <a:cs typeface="Calibri"/>
              </a:rPr>
              <a:t>linkre</a:t>
            </a:r>
            <a:r>
              <a:rPr lang="en-US" sz="1400" dirty="0">
                <a:latin typeface="Calibri"/>
                <a:cs typeface="Calibri"/>
              </a:rPr>
              <a:t>, és jelentkezzen be az Ariba Network profiljába.</a:t>
            </a:r>
          </a:p>
          <a:p>
            <a:pPr marL="370205" indent="-171450"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en-US" sz="1400" dirty="0">
                <a:latin typeface="Calibri"/>
                <a:cs typeface="Calibri"/>
              </a:rPr>
              <a:t>3. A rendszer átirányítja </a:t>
            </a:r>
            <a:r>
              <a:rPr lang="en-US" sz="1400" dirty="0" err="1">
                <a:latin typeface="Calibri"/>
                <a:cs typeface="Calibri"/>
              </a:rPr>
              <a:t>Önt</a:t>
            </a:r>
            <a:r>
              <a:rPr lang="en-US" sz="1400" dirty="0">
                <a:latin typeface="Calibri"/>
                <a:cs typeface="Calibri"/>
              </a:rPr>
              <a:t> a</a:t>
            </a:r>
            <a:r>
              <a:rPr lang="hu-HU" sz="1400" dirty="0">
                <a:latin typeface="Calibri"/>
                <a:cs typeface="Calibri"/>
              </a:rPr>
              <a:t>z érintett</a:t>
            </a:r>
            <a:r>
              <a:rPr lang="en-US" sz="1400" dirty="0">
                <a:latin typeface="Calibri"/>
                <a:cs typeface="Calibri"/>
              </a:rPr>
              <a:t> kérdőívre. A kérdőív státusza "</a:t>
            </a:r>
            <a:r>
              <a:rPr lang="en-US" sz="1400" b="1" dirty="0">
                <a:latin typeface="Calibri"/>
                <a:cs typeface="Calibri"/>
              </a:rPr>
              <a:t>Újbóli benyújtásra vár</a:t>
            </a:r>
            <a:r>
              <a:rPr lang="en-US" sz="1400" dirty="0">
                <a:latin typeface="Calibri"/>
                <a:cs typeface="Calibri"/>
              </a:rPr>
              <a:t>".</a:t>
            </a:r>
          </a:p>
          <a:p>
            <a:pPr marL="370205" indent="-171450"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en-US" sz="1400" dirty="0">
                <a:latin typeface="Calibri"/>
                <a:cs typeface="Calibri"/>
              </a:rPr>
              <a:t>4. Kattintson a "</a:t>
            </a:r>
            <a:r>
              <a:rPr lang="en-US" sz="1400" b="1" dirty="0">
                <a:solidFill>
                  <a:schemeClr val="tx1"/>
                </a:solidFill>
                <a:latin typeface="Calibri"/>
                <a:cs typeface="Calibri"/>
              </a:rPr>
              <a:t>Válasz felülvizsgálata</a:t>
            </a:r>
            <a:r>
              <a:rPr lang="en-US" sz="1400" dirty="0">
                <a:latin typeface="Calibri"/>
                <a:cs typeface="Calibri"/>
              </a:rPr>
              <a:t>" </a:t>
            </a:r>
            <a:r>
              <a:rPr lang="en-US" sz="1400" dirty="0" err="1">
                <a:latin typeface="Calibri"/>
                <a:cs typeface="Calibri"/>
              </a:rPr>
              <a:t>gombra</a:t>
            </a:r>
            <a:r>
              <a:rPr lang="hu-HU" sz="1400" dirty="0">
                <a:latin typeface="Calibri"/>
                <a:cs typeface="Calibri"/>
              </a:rPr>
              <a:t> a kérdőív szerkesztéséhez.</a:t>
            </a:r>
            <a:endParaRPr lang="en-US" sz="1400" dirty="0">
              <a:latin typeface="Calibri"/>
              <a:cs typeface="Calibri"/>
            </a:endParaRPr>
          </a:p>
          <a:p>
            <a:pPr marL="370205" indent="-171450"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en-US" sz="1400" dirty="0">
                <a:latin typeface="Calibri"/>
                <a:cs typeface="Calibri"/>
              </a:rPr>
              <a:t>5. Kattintson az "</a:t>
            </a:r>
            <a:r>
              <a:rPr lang="en-US" sz="1400" b="1" dirty="0">
                <a:latin typeface="Calibri"/>
                <a:cs typeface="Calibri"/>
              </a:rPr>
              <a:t>OK</a:t>
            </a:r>
            <a:r>
              <a:rPr lang="en-US" sz="1400" dirty="0">
                <a:latin typeface="Calibri"/>
                <a:cs typeface="Calibri"/>
              </a:rPr>
              <a:t>" gombra.</a:t>
            </a: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73559" y="4340036"/>
            <a:ext cx="298703" cy="292608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>
              <a:lnSpc>
                <a:spcPts val="1460"/>
              </a:lnSpc>
            </a:pPr>
            <a:fld id="{81D60167-4931-47E6-BA6A-407CBD079E47}" type="slidenum">
              <a:rPr spc="47" dirty="0"/>
              <a:t>19</a:t>
            </a:fld>
            <a:endParaRPr spc="47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265E7F03-46C9-C63E-3C91-127D1060DCA7}"/>
              </a:ext>
            </a:extLst>
          </p:cNvPr>
          <p:cNvSpPr txBox="1">
            <a:spLocks/>
          </p:cNvSpPr>
          <p:nvPr/>
        </p:nvSpPr>
        <p:spPr>
          <a:xfrm>
            <a:off x="98510" y="94772"/>
            <a:ext cx="959442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200" b="0" i="0">
                <a:solidFill>
                  <a:srgbClr val="DF001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>
              <a:spcBef>
                <a:spcPts val="133"/>
              </a:spcBef>
            </a:pPr>
            <a:r>
              <a:rPr lang="hu-HU" sz="2400" spc="-100"/>
              <a:t>BESZÁLLÍTÓI MINŐSÍTÉS</a:t>
            </a: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98DE4124-9F67-FCEC-7910-1F0A729E5F73}"/>
              </a:ext>
            </a:extLst>
          </p:cNvPr>
          <p:cNvSpPr txBox="1"/>
          <p:nvPr/>
        </p:nvSpPr>
        <p:spPr>
          <a:xfrm>
            <a:off x="227989" y="573915"/>
            <a:ext cx="5067911" cy="2940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hu-HU" sz="1800" dirty="0">
                <a:solidFill>
                  <a:srgbClr val="7E7E7E"/>
                </a:solidFill>
              </a:rPr>
              <a:t>Visszajelzés - További információ </a:t>
            </a:r>
            <a:r>
              <a:rPr lang="hu-HU" dirty="0">
                <a:solidFill>
                  <a:srgbClr val="7E7E7E"/>
                </a:solidFill>
              </a:rPr>
              <a:t>igénylése</a:t>
            </a:r>
            <a:r>
              <a:rPr lang="hu-HU" sz="1800" dirty="0">
                <a:solidFill>
                  <a:srgbClr val="7E7E7E"/>
                </a:solidFill>
              </a:rPr>
              <a:t> </a:t>
            </a:r>
            <a:endParaRPr spc="85" dirty="0">
              <a:solidFill>
                <a:srgbClr val="7E7E7E"/>
              </a:solidFill>
              <a:latin typeface="Arial"/>
              <a:ea typeface="+mj-ea"/>
              <a:cs typeface="Arial"/>
            </a:endParaRPr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F3128027-7B15-62A8-CA54-CA77DD729D15}"/>
              </a:ext>
            </a:extLst>
          </p:cNvPr>
          <p:cNvGrpSpPr/>
          <p:nvPr/>
        </p:nvGrpSpPr>
        <p:grpSpPr>
          <a:xfrm>
            <a:off x="5373819" y="2653089"/>
            <a:ext cx="298704" cy="358216"/>
            <a:chOff x="7179165" y="1832060"/>
            <a:chExt cx="298704" cy="358216"/>
          </a:xfrm>
        </p:grpSpPr>
        <p:pic>
          <p:nvPicPr>
            <p:cNvPr id="21" name="object 8">
              <a:extLst>
                <a:ext uri="{FF2B5EF4-FFF2-40B4-BE49-F238E27FC236}">
                  <a16:creationId xmlns:a16="http://schemas.microsoft.com/office/drawing/2014/main" id="{2863B878-E5F4-595B-9B90-B83849B1BA6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79165" y="1853604"/>
              <a:ext cx="298704" cy="292608"/>
            </a:xfrm>
            <a:prstGeom prst="rect">
              <a:avLst/>
            </a:prstGeom>
          </p:spPr>
        </p:pic>
        <p:sp>
          <p:nvSpPr>
            <p:cNvPr id="23" name="object 9">
              <a:extLst>
                <a:ext uri="{FF2B5EF4-FFF2-40B4-BE49-F238E27FC236}">
                  <a16:creationId xmlns:a16="http://schemas.microsoft.com/office/drawing/2014/main" id="{0A6A5BB0-79B4-78E2-5156-7246DA4D851B}"/>
                </a:ext>
              </a:extLst>
            </p:cNvPr>
            <p:cNvSpPr txBox="1"/>
            <p:nvPr/>
          </p:nvSpPr>
          <p:spPr>
            <a:xfrm>
              <a:off x="7239617" y="1832060"/>
              <a:ext cx="177800" cy="358216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>
                <a:spcBef>
                  <a:spcPts val="152"/>
                </a:spcBef>
              </a:pPr>
              <a:r>
                <a:rPr lang="hu-HU" sz="2200" spc="-67" dirty="0">
                  <a:solidFill>
                    <a:srgbClr val="FFFFFF"/>
                  </a:solidFill>
                  <a:latin typeface="Calibri"/>
                  <a:cs typeface="Calibri"/>
                </a:rPr>
                <a:t>2</a:t>
              </a:r>
              <a:endParaRPr sz="2200" dirty="0">
                <a:latin typeface="Calibri"/>
                <a:cs typeface="Calibri"/>
              </a:endParaRPr>
            </a:p>
          </p:txBody>
        </p:sp>
      </p:grp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9B1AD830-9497-5033-A436-D839C3A33A71}"/>
              </a:ext>
            </a:extLst>
          </p:cNvPr>
          <p:cNvGrpSpPr/>
          <p:nvPr/>
        </p:nvGrpSpPr>
        <p:grpSpPr>
          <a:xfrm>
            <a:off x="255411" y="4177860"/>
            <a:ext cx="5092640" cy="1824449"/>
            <a:chOff x="354836" y="4845110"/>
            <a:chExt cx="5092640" cy="1824449"/>
          </a:xfrm>
        </p:grpSpPr>
        <p:pic>
          <p:nvPicPr>
            <p:cNvPr id="22" name="Picture 21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58449697-4A48-CA3C-8130-25E7064D8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226" y="4845110"/>
              <a:ext cx="4921250" cy="18244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4836" y="6137781"/>
              <a:ext cx="298703" cy="29260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object 15"/>
            <p:cNvSpPr txBox="1"/>
            <p:nvPr/>
          </p:nvSpPr>
          <p:spPr>
            <a:xfrm>
              <a:off x="411504" y="6086085"/>
              <a:ext cx="177800" cy="358216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>
                <a:spcBef>
                  <a:spcPts val="152"/>
                </a:spcBef>
              </a:pPr>
              <a:r>
                <a:rPr lang="hu-HU" sz="2200" spc="-67" dirty="0">
                  <a:solidFill>
                    <a:srgbClr val="FFFFFF"/>
                  </a:solidFill>
                  <a:latin typeface="Calibri"/>
                  <a:cs typeface="Calibri"/>
                </a:rPr>
                <a:t>3</a:t>
              </a:r>
              <a:endParaRPr sz="2200" dirty="0">
                <a:latin typeface="Calibri"/>
                <a:cs typeface="Calibri"/>
              </a:endParaRPr>
            </a:p>
          </p:txBody>
        </p:sp>
        <p:sp>
          <p:nvSpPr>
            <p:cNvPr id="25" name="Téglalap 24">
              <a:extLst>
                <a:ext uri="{FF2B5EF4-FFF2-40B4-BE49-F238E27FC236}">
                  <a16:creationId xmlns:a16="http://schemas.microsoft.com/office/drawing/2014/main" id="{45556A0A-A741-C5FA-1D53-593A4B8971B3}"/>
                </a:ext>
              </a:extLst>
            </p:cNvPr>
            <p:cNvSpPr/>
            <p:nvPr/>
          </p:nvSpPr>
          <p:spPr>
            <a:xfrm>
              <a:off x="4472194" y="6453515"/>
              <a:ext cx="975282" cy="1779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object 11">
            <a:extLst>
              <a:ext uri="{FF2B5EF4-FFF2-40B4-BE49-F238E27FC236}">
                <a16:creationId xmlns:a16="http://schemas.microsoft.com/office/drawing/2014/main" id="{65458A53-3492-0C48-FEB4-9C8A9FC7C981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07031" y="4783847"/>
            <a:ext cx="4448047" cy="15422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44667" y="5554990"/>
            <a:ext cx="298703" cy="2926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object 15">
            <a:extLst>
              <a:ext uri="{FF2B5EF4-FFF2-40B4-BE49-F238E27FC236}">
                <a16:creationId xmlns:a16="http://schemas.microsoft.com/office/drawing/2014/main" id="{DA115594-1A1A-F53C-8E11-025AB9AC8A1F}"/>
              </a:ext>
            </a:extLst>
          </p:cNvPr>
          <p:cNvSpPr txBox="1"/>
          <p:nvPr/>
        </p:nvSpPr>
        <p:spPr>
          <a:xfrm>
            <a:off x="9334010" y="4305311"/>
            <a:ext cx="177800" cy="358216"/>
          </a:xfrm>
          <a:prstGeom prst="rect">
            <a:avLst/>
          </a:prstGeom>
        </p:spPr>
        <p:txBody>
          <a:bodyPr vert="horz" wrap="square" lIns="0" tIns="19472" rIns="0" bIns="0" rtlCol="0">
            <a:spAutoFit/>
          </a:bodyPr>
          <a:lstStyle/>
          <a:p>
            <a:pPr marL="16933">
              <a:spcBef>
                <a:spcPts val="152"/>
              </a:spcBef>
            </a:pPr>
            <a:r>
              <a:rPr lang="hu-HU" sz="2200" spc="-67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29" name="object 15">
            <a:extLst>
              <a:ext uri="{FF2B5EF4-FFF2-40B4-BE49-F238E27FC236}">
                <a16:creationId xmlns:a16="http://schemas.microsoft.com/office/drawing/2014/main" id="{DF656FAE-6837-B3C3-8020-4CE0B57F0CCB}"/>
              </a:ext>
            </a:extLst>
          </p:cNvPr>
          <p:cNvSpPr txBox="1"/>
          <p:nvPr/>
        </p:nvSpPr>
        <p:spPr>
          <a:xfrm>
            <a:off x="9205118" y="5522186"/>
            <a:ext cx="177800" cy="358216"/>
          </a:xfrm>
          <a:prstGeom prst="rect">
            <a:avLst/>
          </a:prstGeom>
        </p:spPr>
        <p:txBody>
          <a:bodyPr vert="horz" wrap="square" lIns="0" tIns="19472" rIns="0" bIns="0" rtlCol="0">
            <a:spAutoFit/>
          </a:bodyPr>
          <a:lstStyle/>
          <a:p>
            <a:pPr marL="16933">
              <a:spcBef>
                <a:spcPts val="152"/>
              </a:spcBef>
            </a:pPr>
            <a:r>
              <a:rPr lang="hu-HU" sz="2200" spc="-67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id="{08A7C77A-3419-7629-0826-3837D241802F}"/>
              </a:ext>
            </a:extLst>
          </p:cNvPr>
          <p:cNvSpPr/>
          <p:nvPr/>
        </p:nvSpPr>
        <p:spPr>
          <a:xfrm>
            <a:off x="5633224" y="2833361"/>
            <a:ext cx="396101" cy="133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bject 3">
            <a:extLst>
              <a:ext uri="{FF2B5EF4-FFF2-40B4-BE49-F238E27FC236}">
                <a16:creationId xmlns:a16="http://schemas.microsoft.com/office/drawing/2014/main" id="{A5FDA4B4-8A28-8305-6962-B4515A3B759A}"/>
              </a:ext>
            </a:extLst>
          </p:cNvPr>
          <p:cNvSpPr txBox="1"/>
          <p:nvPr/>
        </p:nvSpPr>
        <p:spPr>
          <a:xfrm>
            <a:off x="489879" y="1042466"/>
            <a:ext cx="201760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27" dirty="0">
                <a:latin typeface="Arial"/>
                <a:cs typeface="Arial"/>
              </a:rPr>
              <a:t>ELJÁRÁS/LÉPÉSEK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2846" y="953917"/>
            <a:ext cx="7842250" cy="733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50" spc="50" dirty="0">
                <a:latin typeface="+mj-lt"/>
              </a:rPr>
              <a:t>SAP </a:t>
            </a:r>
            <a:r>
              <a:rPr sz="4650" spc="-290" dirty="0">
                <a:latin typeface="+mj-lt"/>
              </a:rPr>
              <a:t>Ariba </a:t>
            </a:r>
            <a:r>
              <a:rPr sz="4650" spc="-235" dirty="0" err="1">
                <a:latin typeface="+mj-lt"/>
              </a:rPr>
              <a:t>Beszállítói</a:t>
            </a:r>
            <a:r>
              <a:rPr sz="4650" spc="-235" dirty="0">
                <a:latin typeface="+mj-lt"/>
              </a:rPr>
              <a:t> </a:t>
            </a:r>
            <a:r>
              <a:rPr lang="hu-HU" sz="4650" spc="-125" dirty="0">
                <a:latin typeface="+mj-lt"/>
              </a:rPr>
              <a:t>Ú</a:t>
            </a:r>
            <a:r>
              <a:rPr sz="4650" spc="-125" dirty="0" err="1">
                <a:latin typeface="+mj-lt"/>
              </a:rPr>
              <a:t>tmutató</a:t>
            </a:r>
            <a:endParaRPr sz="4650" dirty="0">
              <a:latin typeface="+mj-l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6800" y="1956860"/>
            <a:ext cx="4572000" cy="45993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75" dirty="0">
                <a:solidFill>
                  <a:srgbClr val="201F1F"/>
                </a:solidFill>
                <a:latin typeface="+mj-lt"/>
                <a:cs typeface="Trebuchet MS"/>
              </a:rPr>
              <a:t>Ez az </a:t>
            </a:r>
            <a:r>
              <a:rPr sz="2000" b="1" dirty="0">
                <a:solidFill>
                  <a:srgbClr val="201F1F"/>
                </a:solidFill>
                <a:latin typeface="+mj-lt"/>
                <a:cs typeface="Trebuchet MS"/>
              </a:rPr>
              <a:t>anyag </a:t>
            </a:r>
            <a:r>
              <a:rPr sz="2000" b="1" spc="-10" dirty="0">
                <a:solidFill>
                  <a:srgbClr val="201F1F"/>
                </a:solidFill>
                <a:latin typeface="+mj-lt"/>
                <a:cs typeface="Trebuchet MS"/>
              </a:rPr>
              <a:t>a következőket tartalmazza:</a:t>
            </a:r>
            <a:endParaRPr sz="2000" dirty="0">
              <a:latin typeface="+mj-lt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lang="en-US" spc="70" dirty="0" err="1">
                <a:latin typeface="+mj-lt"/>
                <a:cs typeface="Arial"/>
              </a:rPr>
              <a:t>Új</a:t>
            </a:r>
            <a:r>
              <a:rPr lang="en-US" spc="70" dirty="0">
                <a:latin typeface="+mj-lt"/>
                <a:cs typeface="Arial"/>
              </a:rPr>
              <a:t> </a:t>
            </a:r>
            <a:r>
              <a:rPr lang="hu-HU" spc="70" dirty="0">
                <a:latin typeface="+mj-lt"/>
                <a:cs typeface="Arial"/>
              </a:rPr>
              <a:t>B</a:t>
            </a:r>
            <a:r>
              <a:rPr lang="en-US" spc="70" dirty="0" err="1">
                <a:latin typeface="+mj-lt"/>
                <a:cs typeface="Arial"/>
              </a:rPr>
              <a:t>eszállítói</a:t>
            </a:r>
            <a:r>
              <a:rPr lang="en-US" spc="70" dirty="0">
                <a:latin typeface="+mj-lt"/>
                <a:cs typeface="Arial"/>
              </a:rPr>
              <a:t> </a:t>
            </a:r>
            <a:r>
              <a:rPr lang="hu-HU" spc="70" dirty="0">
                <a:latin typeface="+mj-lt"/>
                <a:cs typeface="Arial"/>
              </a:rPr>
              <a:t>R</a:t>
            </a:r>
            <a:r>
              <a:rPr lang="en-US" spc="70" dirty="0" err="1">
                <a:latin typeface="+mj-lt"/>
                <a:cs typeface="Arial"/>
              </a:rPr>
              <a:t>egisztráció</a:t>
            </a:r>
            <a:endParaRPr lang="en-US" spc="70" dirty="0">
              <a:latin typeface="+mj-lt"/>
              <a:cs typeface="Arial"/>
            </a:endParaRPr>
          </a:p>
          <a:p>
            <a:pPr marL="370205" indent="-286385">
              <a:spcBef>
                <a:spcPts val="1200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hu-HU" sz="1200" dirty="0">
                <a:latin typeface="Calibri"/>
                <a:cs typeface="Calibri"/>
              </a:rPr>
              <a:t>Önregisztrációs Kérelem</a:t>
            </a:r>
          </a:p>
          <a:p>
            <a:pPr marL="370205" indent="-286385">
              <a:spcBef>
                <a:spcPts val="1200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en-US" sz="1200" dirty="0">
                <a:latin typeface="Calibri"/>
                <a:cs typeface="Calibri"/>
              </a:rPr>
              <a:t>Meghívó</a:t>
            </a:r>
          </a:p>
          <a:p>
            <a:pPr marL="370205" indent="-286385">
              <a:spcBef>
                <a:spcPts val="1200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en-US" sz="1200" dirty="0">
                <a:latin typeface="Calibri"/>
                <a:cs typeface="Calibri"/>
              </a:rPr>
              <a:t>Fiók létrehozása a Business Networkben vagy bejelentkezés egy meglévő fiókkal</a:t>
            </a:r>
          </a:p>
          <a:p>
            <a:pPr marL="370205" marR="1841500" indent="-286385">
              <a:spcBef>
                <a:spcPts val="1200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en-US" sz="1200" dirty="0">
                <a:latin typeface="Calibri"/>
                <a:cs typeface="Calibri"/>
              </a:rPr>
              <a:t>MOL-</a:t>
            </a:r>
            <a:r>
              <a:rPr lang="en-US" sz="1200" dirty="0" err="1">
                <a:latin typeface="Calibri"/>
                <a:cs typeface="Calibri"/>
              </a:rPr>
              <a:t>csoport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lang="hu-HU" sz="1200" dirty="0">
                <a:latin typeface="Calibri"/>
                <a:cs typeface="Calibri"/>
              </a:rPr>
              <a:t>B</a:t>
            </a:r>
            <a:r>
              <a:rPr lang="en-US" sz="1200" dirty="0" err="1">
                <a:latin typeface="Calibri"/>
                <a:cs typeface="Calibri"/>
              </a:rPr>
              <a:t>eszállítói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lang="hu-HU" sz="1200" dirty="0">
                <a:latin typeface="Calibri"/>
                <a:cs typeface="Calibri"/>
              </a:rPr>
              <a:t>R</a:t>
            </a:r>
            <a:r>
              <a:rPr lang="en-US" sz="1200" dirty="0" err="1">
                <a:latin typeface="Calibri"/>
                <a:cs typeface="Calibri"/>
              </a:rPr>
              <a:t>egisztrációs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lang="hu-HU" sz="1200" dirty="0">
                <a:latin typeface="Calibri"/>
                <a:cs typeface="Calibri"/>
              </a:rPr>
              <a:t>K</a:t>
            </a:r>
            <a:r>
              <a:rPr lang="en-US" sz="1200" dirty="0" err="1">
                <a:latin typeface="Calibri"/>
                <a:cs typeface="Calibri"/>
              </a:rPr>
              <a:t>érdőív</a:t>
            </a:r>
            <a:r>
              <a:rPr lang="en-US" sz="1200" dirty="0">
                <a:latin typeface="Calibri"/>
                <a:cs typeface="Calibri"/>
              </a:rPr>
              <a:t> </a:t>
            </a:r>
            <a:endParaRPr lang="hu-HU"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lang="hu-HU" spc="70" dirty="0">
                <a:latin typeface="+mj-lt"/>
                <a:cs typeface="Arial"/>
              </a:rPr>
              <a:t>MOL-csoport B</a:t>
            </a:r>
            <a:r>
              <a:rPr spc="70" dirty="0" err="1">
                <a:latin typeface="+mj-lt"/>
                <a:cs typeface="Arial"/>
              </a:rPr>
              <a:t>eszállítói</a:t>
            </a:r>
            <a:r>
              <a:rPr spc="70" dirty="0">
                <a:latin typeface="+mj-lt"/>
                <a:cs typeface="Arial"/>
              </a:rPr>
              <a:t> </a:t>
            </a:r>
            <a:r>
              <a:rPr lang="hu-HU" spc="70" dirty="0">
                <a:latin typeface="+mj-lt"/>
                <a:cs typeface="Arial"/>
              </a:rPr>
              <a:t>Minősítés</a:t>
            </a:r>
            <a:endParaRPr spc="70" dirty="0">
              <a:latin typeface="+mj-lt"/>
              <a:cs typeface="Arial"/>
            </a:endParaRPr>
          </a:p>
          <a:p>
            <a:pPr marL="370205" indent="-286385">
              <a:lnSpc>
                <a:spcPct val="100000"/>
              </a:lnSpc>
              <a:spcBef>
                <a:spcPts val="1200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sz="1200" dirty="0">
                <a:latin typeface="Calibri"/>
                <a:cs typeface="Calibri"/>
              </a:rPr>
              <a:t>Meghívó</a:t>
            </a:r>
            <a:endParaRPr lang="hu-HU" sz="1200" dirty="0">
              <a:latin typeface="Calibri"/>
              <a:cs typeface="Calibri"/>
            </a:endParaRPr>
          </a:p>
          <a:p>
            <a:pPr marL="370205" indent="-286385">
              <a:spcBef>
                <a:spcPts val="1200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hu-HU" sz="1200" dirty="0">
                <a:latin typeface="Calibri"/>
                <a:cs typeface="Calibri"/>
              </a:rPr>
              <a:t>A Minősítési Kérdőívek kitöltése</a:t>
            </a:r>
          </a:p>
          <a:p>
            <a:pPr marL="370205" indent="-286385">
              <a:spcBef>
                <a:spcPts val="1200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hu-HU" sz="1200" dirty="0" err="1">
                <a:latin typeface="Calibri"/>
                <a:cs typeface="Calibri"/>
              </a:rPr>
              <a:t>A kérdőív </a:t>
            </a:r>
            <a:r>
              <a:rPr lang="hu-HU" sz="1200" dirty="0">
                <a:latin typeface="Calibri"/>
                <a:cs typeface="Calibri"/>
              </a:rPr>
              <a:t>állapota</a:t>
            </a:r>
          </a:p>
          <a:p>
            <a:pPr marL="370205" indent="-286385">
              <a:spcBef>
                <a:spcPts val="1200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hu-HU" sz="1200" dirty="0" err="1">
                <a:latin typeface="Calibri"/>
                <a:cs typeface="Calibri"/>
              </a:rPr>
              <a:t>Visszajelzés</a:t>
            </a:r>
            <a:endParaRPr lang="hu-HU" sz="1200" dirty="0">
              <a:latin typeface="Calibri"/>
              <a:cs typeface="Calibri"/>
            </a:endParaRPr>
          </a:p>
          <a:p>
            <a:pPr marL="387350" indent="-28638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99085" algn="l"/>
              </a:tabLst>
            </a:pPr>
            <a:endParaRPr sz="1200" dirty="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3672" y="2473294"/>
            <a:ext cx="252984" cy="146304"/>
          </a:xfrm>
          <a:prstGeom prst="rect">
            <a:avLst/>
          </a:prstGeom>
        </p:spPr>
      </p:pic>
      <p:pic>
        <p:nvPicPr>
          <p:cNvPr id="12" name="object 11">
            <a:extLst>
              <a:ext uri="{FF2B5EF4-FFF2-40B4-BE49-F238E27FC236}">
                <a16:creationId xmlns:a16="http://schemas.microsoft.com/office/drawing/2014/main" id="{E0CE6E12-DFF8-4108-21C3-916A50775ED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112" y="4628256"/>
            <a:ext cx="252984" cy="146304"/>
          </a:xfrm>
          <a:prstGeom prst="rect">
            <a:avLst/>
          </a:prstGeom>
        </p:spPr>
      </p:pic>
      <p:sp>
        <p:nvSpPr>
          <p:cNvPr id="2" name="object 9">
            <a:extLst>
              <a:ext uri="{FF2B5EF4-FFF2-40B4-BE49-F238E27FC236}">
                <a16:creationId xmlns:a16="http://schemas.microsoft.com/office/drawing/2014/main" id="{8A555269-6294-5542-8B96-F1BA86376F5D}"/>
              </a:ext>
            </a:extLst>
          </p:cNvPr>
          <p:cNvSpPr txBox="1"/>
          <p:nvPr/>
        </p:nvSpPr>
        <p:spPr>
          <a:xfrm>
            <a:off x="6227960" y="2421993"/>
            <a:ext cx="4928616" cy="22602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lang="hu-HU" spc="70" dirty="0">
                <a:latin typeface="+mj-lt"/>
                <a:cs typeface="Arial"/>
              </a:rPr>
              <a:t>BESZERZÉSI ESEMÉNY ÚTMUTATÓ</a:t>
            </a:r>
            <a:endParaRPr spc="70" dirty="0">
              <a:latin typeface="+mj-lt"/>
              <a:cs typeface="Arial"/>
            </a:endParaRPr>
          </a:p>
          <a:p>
            <a:pPr marL="370205" indent="-286385">
              <a:lnSpc>
                <a:spcPct val="100000"/>
              </a:lnSpc>
              <a:spcBef>
                <a:spcPts val="1200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sz="1200" dirty="0">
                <a:latin typeface="Calibri"/>
                <a:cs typeface="Calibri"/>
              </a:rPr>
              <a:t>Meghívó</a:t>
            </a:r>
          </a:p>
          <a:p>
            <a:pPr marL="370205" indent="-286385">
              <a:lnSpc>
                <a:spcPct val="100000"/>
              </a:lnSpc>
              <a:spcBef>
                <a:spcPts val="1200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sz="1200" dirty="0">
                <a:latin typeface="Calibri"/>
                <a:cs typeface="Calibri"/>
              </a:rPr>
              <a:t>Fiók létrehozása a </a:t>
            </a:r>
            <a:r>
              <a:rPr lang="hu-HU" sz="1200" dirty="0">
                <a:latin typeface="Calibri"/>
                <a:cs typeface="Calibri"/>
              </a:rPr>
              <a:t>Business Networkben </a:t>
            </a:r>
            <a:r>
              <a:rPr sz="1200" dirty="0">
                <a:latin typeface="Calibri"/>
                <a:cs typeface="Calibri"/>
              </a:rPr>
              <a:t>vagy bejelentkezés egy meglévő fiókkal</a:t>
            </a:r>
          </a:p>
          <a:p>
            <a:pPr marL="370205" indent="-286385">
              <a:lnSpc>
                <a:spcPct val="100000"/>
              </a:lnSpc>
              <a:spcBef>
                <a:spcPts val="1200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hu-HU" sz="1200" dirty="0">
                <a:latin typeface="Calibri"/>
                <a:cs typeface="Calibri"/>
              </a:rPr>
              <a:t>MOL-csoport </a:t>
            </a:r>
            <a:r>
              <a:rPr sz="1200" dirty="0">
                <a:latin typeface="Calibri"/>
                <a:cs typeface="Calibri"/>
              </a:rPr>
              <a:t>RFx események</a:t>
            </a:r>
            <a:endParaRPr lang="en-US" sz="1200" dirty="0">
              <a:latin typeface="Calibri"/>
              <a:cs typeface="Calibri"/>
            </a:endParaRPr>
          </a:p>
          <a:p>
            <a:pPr marL="370205" indent="-286385">
              <a:lnSpc>
                <a:spcPct val="100000"/>
              </a:lnSpc>
              <a:spcBef>
                <a:spcPts val="1200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hu-HU" sz="1200" dirty="0">
                <a:latin typeface="Calibri"/>
                <a:cs typeface="Calibri"/>
              </a:rPr>
              <a:t>Business Network </a:t>
            </a:r>
            <a:r>
              <a:rPr lang="en-US" sz="1200" dirty="0" err="1">
                <a:latin typeface="Calibri"/>
                <a:cs typeface="Calibri"/>
              </a:rPr>
              <a:t>navigáció</a:t>
            </a:r>
            <a:endParaRPr lang="en-US"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lang="en-US" spc="70" dirty="0">
                <a:latin typeface="+mj-lt"/>
                <a:cs typeface="Arial"/>
              </a:rPr>
              <a:t>Business Network </a:t>
            </a:r>
            <a:r>
              <a:rPr spc="70" dirty="0">
                <a:latin typeface="+mj-lt"/>
                <a:cs typeface="Arial"/>
              </a:rPr>
              <a:t>- </a:t>
            </a:r>
            <a:r>
              <a:rPr lang="hu-HU" spc="70" dirty="0">
                <a:latin typeface="+mj-lt"/>
                <a:cs typeface="Arial"/>
              </a:rPr>
              <a:t>Ajánlások </a:t>
            </a:r>
            <a:r>
              <a:rPr spc="70" dirty="0">
                <a:latin typeface="+mj-lt"/>
                <a:cs typeface="Arial"/>
              </a:rPr>
              <a:t>és hasznos linkek</a:t>
            </a:r>
          </a:p>
        </p:txBody>
      </p:sp>
      <p:pic>
        <p:nvPicPr>
          <p:cNvPr id="3" name="object 11">
            <a:extLst>
              <a:ext uri="{FF2B5EF4-FFF2-40B4-BE49-F238E27FC236}">
                <a16:creationId xmlns:a16="http://schemas.microsoft.com/office/drawing/2014/main" id="{F7958D7D-11BB-C995-A476-442B476748F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43016" y="2546446"/>
            <a:ext cx="252984" cy="146304"/>
          </a:xfrm>
          <a:prstGeom prst="rect">
            <a:avLst/>
          </a:prstGeom>
        </p:spPr>
      </p:pic>
      <p:pic>
        <p:nvPicPr>
          <p:cNvPr id="4" name="object 11">
            <a:extLst>
              <a:ext uri="{FF2B5EF4-FFF2-40B4-BE49-F238E27FC236}">
                <a16:creationId xmlns:a16="http://schemas.microsoft.com/office/drawing/2014/main" id="{B3D744F7-4C96-E099-5AEB-83302DAF772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08996" y="4481952"/>
            <a:ext cx="252984" cy="146304"/>
          </a:xfrm>
          <a:prstGeom prst="rect">
            <a:avLst/>
          </a:prstGeom>
        </p:spPr>
      </p:pic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D919805-60ED-A6FB-531D-C84B38B9357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0797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620170" y="1148670"/>
            <a:ext cx="5428955" cy="1865254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>
            <a:defPPr>
              <a:defRPr kern="0"/>
            </a:defPPr>
            <a:lvl1pPr marL="12700" marR="952500">
              <a:lnSpc>
                <a:spcPct val="100000"/>
              </a:lnSpc>
              <a:spcBef>
                <a:spcPts val="565"/>
              </a:spcBef>
              <a:defRPr sz="1200">
                <a:latin typeface="Tahoma"/>
                <a:cs typeface="Tahoma"/>
              </a:defRPr>
            </a:lvl1pPr>
            <a:lvl2pPr lvl="1">
              <a:defRPr/>
            </a:lvl2pPr>
          </a:lstStyle>
          <a:p>
            <a:pPr marL="370205" indent="-171450"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en-US" sz="1400" dirty="0">
                <a:latin typeface="Calibri"/>
                <a:cs typeface="Calibri"/>
              </a:rPr>
              <a:t>Az "</a:t>
            </a:r>
            <a:r>
              <a:rPr lang="en-US" sz="1400" b="1" dirty="0">
                <a:latin typeface="Calibri"/>
                <a:cs typeface="Calibri"/>
              </a:rPr>
              <a:t>OK</a:t>
            </a:r>
            <a:r>
              <a:rPr lang="en-US" sz="1400" dirty="0">
                <a:latin typeface="Calibri"/>
                <a:cs typeface="Calibri"/>
              </a:rPr>
              <a:t>" gombra kattintva megnyílik a minősítési kérdőív módosításra. Az oldal tetején láthatja a MOL-csoport szakértőjének legutóbbi észrevételét.</a:t>
            </a:r>
          </a:p>
          <a:p>
            <a:pPr marL="370205" indent="-171450"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en-US" sz="1400" dirty="0">
                <a:latin typeface="Calibri"/>
                <a:cs typeface="Calibri"/>
              </a:rPr>
              <a:t>1. </a:t>
            </a:r>
            <a:r>
              <a:rPr lang="en-US" sz="1400" b="1" dirty="0">
                <a:latin typeface="Calibri"/>
                <a:cs typeface="Calibri"/>
              </a:rPr>
              <a:t>Módosítsa </a:t>
            </a:r>
            <a:r>
              <a:rPr lang="en-US" sz="1400" dirty="0">
                <a:latin typeface="Calibri"/>
                <a:cs typeface="Calibri"/>
              </a:rPr>
              <a:t>a </a:t>
            </a:r>
            <a:r>
              <a:rPr lang="en-US" sz="1400" dirty="0" err="1">
                <a:latin typeface="Calibri"/>
                <a:cs typeface="Calibri"/>
              </a:rPr>
              <a:t>kért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adatokat</a:t>
            </a:r>
            <a:r>
              <a:rPr lang="hu-HU" sz="1400" dirty="0">
                <a:latin typeface="Calibri"/>
                <a:cs typeface="Calibri"/>
              </a:rPr>
              <a:t>.</a:t>
            </a:r>
            <a:endParaRPr lang="en-US" sz="1400" dirty="0">
              <a:latin typeface="Calibri"/>
              <a:cs typeface="Calibri"/>
            </a:endParaRPr>
          </a:p>
          <a:p>
            <a:pPr marL="370205" indent="-171450"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en-US" sz="1400" dirty="0">
                <a:latin typeface="Calibri"/>
                <a:cs typeface="Calibri"/>
              </a:rPr>
              <a:t>2. Kattintson a "</a:t>
            </a:r>
            <a:r>
              <a:rPr lang="en-US" sz="1400" b="1" dirty="0">
                <a:latin typeface="Calibri"/>
                <a:cs typeface="Calibri"/>
              </a:rPr>
              <a:t>Teljes válasz beküldése</a:t>
            </a:r>
            <a:r>
              <a:rPr lang="en-US" sz="1400" dirty="0">
                <a:latin typeface="Calibri"/>
                <a:cs typeface="Calibri"/>
              </a:rPr>
              <a:t>" gombra.</a:t>
            </a:r>
          </a:p>
          <a:p>
            <a:pPr marL="370205" indent="-171450"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en-US" sz="1400" dirty="0">
                <a:latin typeface="Calibri"/>
                <a:cs typeface="Calibri"/>
              </a:rPr>
              <a:t>3. A kérdőív </a:t>
            </a:r>
            <a:r>
              <a:rPr lang="en-US" sz="1400" dirty="0" err="1">
                <a:latin typeface="Calibri"/>
                <a:cs typeface="Calibri"/>
              </a:rPr>
              <a:t>státusza</a:t>
            </a:r>
            <a:r>
              <a:rPr lang="en-US" sz="1400" dirty="0">
                <a:latin typeface="Calibri"/>
                <a:cs typeface="Calibri"/>
              </a:rPr>
              <a:t> „</a:t>
            </a:r>
            <a:r>
              <a:rPr lang="hu-HU" sz="1400" b="1" dirty="0">
                <a:latin typeface="Calibri"/>
                <a:cs typeface="Calibri"/>
              </a:rPr>
              <a:t>Jóváhagyásra</a:t>
            </a:r>
            <a:r>
              <a:rPr lang="en-US" sz="1400" b="1" dirty="0">
                <a:latin typeface="Calibri"/>
                <a:cs typeface="Calibri"/>
              </a:rPr>
              <a:t> </a:t>
            </a:r>
            <a:r>
              <a:rPr lang="en-US" sz="1400" b="1" dirty="0" err="1">
                <a:latin typeface="Calibri"/>
                <a:cs typeface="Calibri"/>
              </a:rPr>
              <a:t>vár</a:t>
            </a:r>
            <a:r>
              <a:rPr lang="en-US" sz="1400" dirty="0">
                <a:latin typeface="Calibri"/>
                <a:cs typeface="Calibri"/>
              </a:rPr>
              <a:t>" státuszra változik.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164" y="3890489"/>
            <a:ext cx="3895835" cy="1584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object 5"/>
          <p:cNvGrpSpPr/>
          <p:nvPr/>
        </p:nvGrpSpPr>
        <p:grpSpPr>
          <a:xfrm>
            <a:off x="589279" y="1606408"/>
            <a:ext cx="5615093" cy="2004907"/>
            <a:chOff x="441959" y="1204806"/>
            <a:chExt cx="4211320" cy="15036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59" y="1204806"/>
              <a:ext cx="4210812" cy="150334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8600" y="2196084"/>
              <a:ext cx="224027" cy="21945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object 8"/>
          <p:cNvSpPr txBox="1"/>
          <p:nvPr/>
        </p:nvSpPr>
        <p:spPr>
          <a:xfrm>
            <a:off x="5446776" y="2870133"/>
            <a:ext cx="177800" cy="35907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933">
              <a:spcBef>
                <a:spcPts val="160"/>
              </a:spcBef>
            </a:pPr>
            <a:r>
              <a:rPr sz="2200" spc="-67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0576BB7-2D3A-EDFA-8739-B1B661447EA8}"/>
              </a:ext>
            </a:extLst>
          </p:cNvPr>
          <p:cNvGrpSpPr/>
          <p:nvPr/>
        </p:nvGrpSpPr>
        <p:grpSpPr>
          <a:xfrm>
            <a:off x="526812" y="4999109"/>
            <a:ext cx="298704" cy="358216"/>
            <a:chOff x="314960" y="5246759"/>
            <a:chExt cx="298704" cy="358216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960" y="5303520"/>
              <a:ext cx="298704" cy="292608"/>
            </a:xfrm>
            <a:prstGeom prst="rect">
              <a:avLst/>
            </a:prstGeom>
          </p:spPr>
        </p:pic>
        <p:sp>
          <p:nvSpPr>
            <p:cNvPr id="10" name="object 10"/>
            <p:cNvSpPr txBox="1"/>
            <p:nvPr/>
          </p:nvSpPr>
          <p:spPr>
            <a:xfrm>
              <a:off x="375648" y="5246759"/>
              <a:ext cx="177800" cy="358216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>
                <a:spcBef>
                  <a:spcPts val="152"/>
                </a:spcBef>
              </a:pPr>
              <a:r>
                <a:rPr sz="2200" spc="-67" dirty="0">
                  <a:solidFill>
                    <a:srgbClr val="FFFFFF"/>
                  </a:solidFill>
                  <a:latin typeface="Calibri"/>
                  <a:cs typeface="Calibri"/>
                </a:rPr>
                <a:t>2</a:t>
              </a:r>
              <a:endParaRPr sz="2200" dirty="0">
                <a:latin typeface="Calibri"/>
                <a:cs typeface="Calibri"/>
              </a:endParaRPr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660663" y="3434743"/>
            <a:ext cx="6872393" cy="2843107"/>
            <a:chOff x="3547871" y="2595372"/>
            <a:chExt cx="5154295" cy="213233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47871" y="2595372"/>
              <a:ext cx="5154168" cy="21320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6971" y="4262627"/>
              <a:ext cx="225551" cy="2179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object 14"/>
          <p:cNvSpPr txBox="1"/>
          <p:nvPr/>
        </p:nvSpPr>
        <p:spPr>
          <a:xfrm>
            <a:off x="10365011" y="5623500"/>
            <a:ext cx="177800" cy="35907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933">
              <a:spcBef>
                <a:spcPts val="160"/>
              </a:spcBef>
            </a:pPr>
            <a:r>
              <a:rPr sz="2200" spc="-67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>
              <a:lnSpc>
                <a:spcPts val="1460"/>
              </a:lnSpc>
            </a:pPr>
            <a:fld id="{81D60167-4931-47E6-BA6A-407CBD079E47}" type="slidenum">
              <a:rPr spc="47" dirty="0"/>
              <a:t>20</a:t>
            </a:fld>
            <a:endParaRPr spc="47"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388CD45A-824D-6B3D-4991-A2572B527EE8}"/>
              </a:ext>
            </a:extLst>
          </p:cNvPr>
          <p:cNvSpPr txBox="1">
            <a:spLocks/>
          </p:cNvSpPr>
          <p:nvPr/>
        </p:nvSpPr>
        <p:spPr>
          <a:xfrm>
            <a:off x="98510" y="94772"/>
            <a:ext cx="959442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200" b="0" i="0">
                <a:solidFill>
                  <a:srgbClr val="DF001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>
              <a:spcBef>
                <a:spcPts val="133"/>
              </a:spcBef>
            </a:pPr>
            <a:r>
              <a:rPr lang="hu-HU" sz="2400" spc="-100"/>
              <a:t>BESZÁLLÍTÓI MINŐSÍTÉS</a:t>
            </a:r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DE4CD7D8-97D0-72D2-9CE4-F78CED0AAD64}"/>
              </a:ext>
            </a:extLst>
          </p:cNvPr>
          <p:cNvSpPr txBox="1"/>
          <p:nvPr/>
        </p:nvSpPr>
        <p:spPr>
          <a:xfrm>
            <a:off x="227989" y="573915"/>
            <a:ext cx="5067911" cy="2940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hu-HU" sz="1800" dirty="0">
                <a:solidFill>
                  <a:srgbClr val="7E7E7E"/>
                </a:solidFill>
              </a:rPr>
              <a:t>Visszajelzés - További információ </a:t>
            </a:r>
            <a:r>
              <a:rPr lang="hu-HU" dirty="0">
                <a:solidFill>
                  <a:srgbClr val="7E7E7E"/>
                </a:solidFill>
              </a:rPr>
              <a:t>igénylése</a:t>
            </a:r>
            <a:r>
              <a:rPr lang="hu-HU" sz="1800" dirty="0">
                <a:solidFill>
                  <a:srgbClr val="7E7E7E"/>
                </a:solidFill>
              </a:rPr>
              <a:t> </a:t>
            </a:r>
            <a:endParaRPr spc="85" dirty="0">
              <a:solidFill>
                <a:srgbClr val="7E7E7E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9847CEE1-4246-518C-A246-71B77C303AEC}"/>
              </a:ext>
            </a:extLst>
          </p:cNvPr>
          <p:cNvSpPr/>
          <p:nvPr/>
        </p:nvSpPr>
        <p:spPr>
          <a:xfrm>
            <a:off x="10536309" y="5679483"/>
            <a:ext cx="827016" cy="2497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243329" y="1479489"/>
            <a:ext cx="9926320" cy="557204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>
            <a:defPPr>
              <a:defRPr kern="0"/>
            </a:defPPr>
            <a:lvl1pPr marL="12700" marR="952500">
              <a:lnSpc>
                <a:spcPct val="100000"/>
              </a:lnSpc>
              <a:spcBef>
                <a:spcPts val="565"/>
              </a:spcBef>
              <a:defRPr sz="1200">
                <a:latin typeface="Tahoma"/>
                <a:cs typeface="Tahoma"/>
              </a:defRPr>
            </a:lvl1pPr>
            <a:lvl2pPr lvl="1">
              <a:defRPr/>
            </a:lvl2pPr>
          </a:lstStyle>
          <a:p>
            <a:r>
              <a:rPr lang="en-US" sz="1400" dirty="0">
                <a:latin typeface="Calibri"/>
                <a:cs typeface="Calibri"/>
              </a:rPr>
              <a:t>Amennyiben a minősítési kérdőívre adott válaszok nem elfogadhatóak</a:t>
            </a:r>
            <a:r>
              <a:rPr lang="en-US" sz="1400" b="1" dirty="0">
                <a:latin typeface="Calibri"/>
                <a:cs typeface="Calibri"/>
              </a:rPr>
              <a:t>, a </a:t>
            </a:r>
            <a:r>
              <a:rPr lang="en-US" sz="1400" b="1" dirty="0" err="1">
                <a:latin typeface="Calibri"/>
                <a:cs typeface="Calibri"/>
              </a:rPr>
              <a:t>szakértők</a:t>
            </a:r>
            <a:r>
              <a:rPr lang="en-US" sz="1400" b="1" dirty="0">
                <a:latin typeface="Calibri"/>
                <a:cs typeface="Calibri"/>
              </a:rPr>
              <a:t> </a:t>
            </a:r>
            <a:r>
              <a:rPr lang="hu-HU" sz="1400" b="1" dirty="0">
                <a:latin typeface="Calibri"/>
                <a:cs typeface="Calibri"/>
              </a:rPr>
              <a:t>elutasíthatják</a:t>
            </a:r>
            <a:r>
              <a:rPr lang="en-US" sz="1400" b="1" dirty="0">
                <a:latin typeface="Calibri"/>
                <a:cs typeface="Calibri"/>
              </a:rPr>
              <a:t> </a:t>
            </a:r>
            <a:r>
              <a:rPr lang="en-US" sz="1400" dirty="0">
                <a:latin typeface="Calibri"/>
                <a:cs typeface="Calibri"/>
              </a:rPr>
              <a:t>a minősítési eljárást. Ilyen esetben automatikus e-mailt kap az elutasításról.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32457" y="5624711"/>
            <a:ext cx="177800" cy="35907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933">
              <a:spcBef>
                <a:spcPts val="160"/>
              </a:spcBef>
            </a:pPr>
            <a:r>
              <a:rPr sz="2200" spc="-67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9001" y="2648171"/>
            <a:ext cx="4068963" cy="3506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>
              <a:lnSpc>
                <a:spcPts val="1460"/>
              </a:lnSpc>
            </a:pPr>
            <a:fld id="{81D60167-4931-47E6-BA6A-407CBD079E47}" type="slidenum">
              <a:rPr spc="47" dirty="0"/>
              <a:t>21</a:t>
            </a:fld>
            <a:endParaRPr spc="47"/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638E6A46-6DAC-AF56-DC7F-BEF33AEE4161}"/>
              </a:ext>
            </a:extLst>
          </p:cNvPr>
          <p:cNvSpPr txBox="1">
            <a:spLocks/>
          </p:cNvSpPr>
          <p:nvPr/>
        </p:nvSpPr>
        <p:spPr>
          <a:xfrm>
            <a:off x="98510" y="94772"/>
            <a:ext cx="959442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200" b="0" i="0">
                <a:solidFill>
                  <a:srgbClr val="DF001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>
              <a:spcBef>
                <a:spcPts val="133"/>
              </a:spcBef>
            </a:pPr>
            <a:r>
              <a:rPr lang="hu-HU" sz="2400" spc="-100"/>
              <a:t>BESZÁLLÍTÓI MINŐSÍTÉS</a:t>
            </a:r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D0046AA2-24D0-A430-B122-7C05F8DE6B4B}"/>
              </a:ext>
            </a:extLst>
          </p:cNvPr>
          <p:cNvSpPr txBox="1"/>
          <p:nvPr/>
        </p:nvSpPr>
        <p:spPr>
          <a:xfrm>
            <a:off x="227989" y="573915"/>
            <a:ext cx="5067911" cy="2940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hu-HU" sz="1800" dirty="0">
                <a:solidFill>
                  <a:srgbClr val="7E7E7E"/>
                </a:solidFill>
              </a:rPr>
              <a:t>Visszajelzések - </a:t>
            </a:r>
            <a:r>
              <a:rPr lang="hu-HU" dirty="0">
                <a:solidFill>
                  <a:srgbClr val="7E7E7E"/>
                </a:solidFill>
              </a:rPr>
              <a:t>Elutasítás</a:t>
            </a:r>
            <a:r>
              <a:rPr lang="hu-HU" sz="1800" dirty="0">
                <a:solidFill>
                  <a:srgbClr val="7E7E7E"/>
                </a:solidFill>
              </a:rPr>
              <a:t> </a:t>
            </a:r>
            <a:endParaRPr spc="85" dirty="0">
              <a:solidFill>
                <a:srgbClr val="7E7E7E"/>
              </a:solidFill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609600" y="2286000"/>
            <a:ext cx="6400800" cy="325783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lang="hu-HU" sz="3733" spc="93" dirty="0">
                <a:solidFill>
                  <a:srgbClr val="E20017"/>
                </a:solidFill>
              </a:rPr>
              <a:t>MOL-csoport Beszerzési Események Útmutatója Beszállítók részére</a:t>
            </a:r>
            <a:br>
              <a:rPr lang="hu-HU" sz="2400" spc="70" dirty="0">
                <a:latin typeface="Arial"/>
                <a:cs typeface="Arial"/>
              </a:rPr>
            </a:br>
            <a:br>
              <a:rPr lang="hu-HU" sz="3733" spc="93" dirty="0">
                <a:solidFill>
                  <a:srgbClr val="E20017"/>
                </a:solidFill>
              </a:rPr>
            </a:br>
            <a:br>
              <a:rPr lang="en-US" sz="2400" spc="70" dirty="0">
                <a:latin typeface="Arial"/>
                <a:cs typeface="Arial"/>
              </a:rPr>
            </a:br>
            <a:endParaRPr lang="hu-HU" sz="3733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0F477782-35F0-C52D-7A34-5C8CDA259A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3174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CB8FD22B-FCB3-662D-C207-13E50BA83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53" y="2214220"/>
            <a:ext cx="4293894" cy="32706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object 3"/>
          <p:cNvSpPr txBox="1"/>
          <p:nvPr/>
        </p:nvSpPr>
        <p:spPr>
          <a:xfrm>
            <a:off x="482066" y="1015369"/>
            <a:ext cx="5347233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0205" marR="952500" indent="-171450" algn="just">
              <a:spcBef>
                <a:spcPts val="565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en-US" sz="1400" dirty="0">
                <a:latin typeface="Calibri"/>
                <a:cs typeface="Calibri"/>
              </a:rPr>
              <a:t>1.  Ha az Ariba-n keresztül meghívást kap a MOL-csoport által szervezett </a:t>
            </a:r>
            <a:r>
              <a:rPr lang="en-US" sz="1400" b="1" dirty="0">
                <a:latin typeface="Calibri"/>
                <a:cs typeface="Calibri"/>
              </a:rPr>
              <a:t>RFx eseményen </a:t>
            </a:r>
            <a:r>
              <a:rPr lang="en-US" sz="1400" dirty="0">
                <a:latin typeface="Calibri"/>
                <a:cs typeface="Calibri"/>
              </a:rPr>
              <a:t>való részvételre, a következő értesítést kapja (akár meglévő, akár </a:t>
            </a:r>
            <a:r>
              <a:rPr lang="en-US" sz="1400" dirty="0" err="1">
                <a:latin typeface="Calibri"/>
                <a:cs typeface="Calibri"/>
              </a:rPr>
              <a:t>új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beszállító</a:t>
            </a:r>
            <a:r>
              <a:rPr lang="hu-HU" sz="1400" dirty="0">
                <a:latin typeface="Calibri"/>
                <a:cs typeface="Calibri"/>
              </a:rPr>
              <a:t>ként</a:t>
            </a:r>
            <a:r>
              <a:rPr lang="en-US" sz="1400" dirty="0">
                <a:latin typeface="Calibri"/>
                <a:cs typeface="Calibri"/>
              </a:rPr>
              <a:t>) 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2279" y="6106902"/>
            <a:ext cx="402272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200" b="1" dirty="0">
                <a:solidFill>
                  <a:srgbClr val="FF0000"/>
                </a:solidFill>
                <a:latin typeface="+mn-lt"/>
                <a:cs typeface="Trebuchet MS"/>
              </a:rPr>
              <a:t>Kérjük, vegye figyelembe! </a:t>
            </a:r>
            <a:r>
              <a:rPr lang="en-US" sz="1200" dirty="0">
                <a:solidFill>
                  <a:srgbClr val="0D0D0D"/>
                </a:solidFill>
                <a:latin typeface="+mn-lt"/>
                <a:cs typeface="Tahoma"/>
              </a:rPr>
              <a:t>Előfordulhat, </a:t>
            </a:r>
            <a:r>
              <a:rPr lang="en-US" sz="1200" spc="-25" dirty="0">
                <a:solidFill>
                  <a:srgbClr val="0D0D0D"/>
                </a:solidFill>
                <a:latin typeface="+mn-lt"/>
                <a:cs typeface="Tahoma"/>
              </a:rPr>
              <a:t>hogy </a:t>
            </a:r>
            <a:r>
              <a:rPr lang="en-US" sz="1200" dirty="0">
                <a:solidFill>
                  <a:srgbClr val="0D0D0D"/>
                </a:solidFill>
                <a:latin typeface="+mn-lt"/>
                <a:cs typeface="Tahoma"/>
              </a:rPr>
              <a:t>az e-mail meghívó </a:t>
            </a:r>
            <a:r>
              <a:rPr lang="en-US" sz="1200" b="1" dirty="0">
                <a:solidFill>
                  <a:srgbClr val="0D0D0D"/>
                </a:solidFill>
                <a:latin typeface="+mn-lt"/>
                <a:cs typeface="Trebuchet MS"/>
              </a:rPr>
              <a:t>a Spam </a:t>
            </a:r>
            <a:r>
              <a:rPr lang="en-US" sz="1200" dirty="0">
                <a:solidFill>
                  <a:srgbClr val="0D0D0D"/>
                </a:solidFill>
                <a:latin typeface="+mn-lt"/>
                <a:cs typeface="Tahoma"/>
              </a:rPr>
              <a:t>vagy </a:t>
            </a:r>
            <a:r>
              <a:rPr lang="en-US" sz="1200" b="1" spc="-10" dirty="0">
                <a:solidFill>
                  <a:srgbClr val="0D0D0D"/>
                </a:solidFill>
                <a:latin typeface="+mn-lt"/>
                <a:cs typeface="Trebuchet MS"/>
              </a:rPr>
              <a:t>Promóciók </a:t>
            </a:r>
            <a:r>
              <a:rPr lang="en-US" sz="1200" spc="-10" dirty="0">
                <a:solidFill>
                  <a:srgbClr val="0D0D0D"/>
                </a:solidFill>
                <a:latin typeface="+mn-lt"/>
                <a:cs typeface="Tahoma"/>
              </a:rPr>
              <a:t>mappába </a:t>
            </a:r>
            <a:r>
              <a:rPr lang="en-US" sz="1200" spc="-25" dirty="0">
                <a:solidFill>
                  <a:srgbClr val="0D0D0D"/>
                </a:solidFill>
                <a:latin typeface="+mn-lt"/>
                <a:cs typeface="Tahoma"/>
              </a:rPr>
              <a:t>kerül</a:t>
            </a:r>
            <a:r>
              <a:rPr lang="en-US" sz="1200" spc="-10" dirty="0">
                <a:solidFill>
                  <a:srgbClr val="0D0D0D"/>
                </a:solidFill>
                <a:latin typeface="+mn-lt"/>
                <a:cs typeface="Tahoma"/>
              </a:rPr>
              <a:t>.</a:t>
            </a:r>
            <a:endParaRPr lang="en-US" sz="1200" dirty="0">
              <a:latin typeface="+mn-lt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42546" y="1560069"/>
            <a:ext cx="5612649" cy="16741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  <a:lvl1pPr marL="370205" marR="952500" indent="-171450" algn="just">
              <a:spcBef>
                <a:spcPts val="565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  <a:defRPr sz="1400">
                <a:latin typeface="Calibri"/>
                <a:cs typeface="Calibri"/>
              </a:defRPr>
            </a:lvl1pPr>
          </a:lstStyle>
          <a:p>
            <a:r>
              <a:rPr lang="en-US" dirty="0"/>
              <a:t>2. </a:t>
            </a:r>
            <a:r>
              <a:rPr lang="en-US" b="1" dirty="0"/>
              <a:t>Kattintson a linkre </a:t>
            </a:r>
            <a:r>
              <a:rPr lang="en-US" dirty="0"/>
              <a:t>a Business Network fiók létrehozásához, vagy jelentkezzen be egy már meglévő fiókkal. Így tudja majd kezelni a MOL-csoport </a:t>
            </a:r>
            <a:r>
              <a:rPr lang="en-US" dirty="0" err="1"/>
              <a:t>által</a:t>
            </a:r>
            <a:r>
              <a:rPr lang="en-US" dirty="0"/>
              <a:t> i</a:t>
            </a:r>
            <a:r>
              <a:rPr lang="hu-HU" dirty="0" err="1"/>
              <a:t>ndított</a:t>
            </a:r>
            <a:r>
              <a:rPr lang="en-US" dirty="0"/>
              <a:t> beszerzési tevékenységekre adott válaszait.</a:t>
            </a:r>
          </a:p>
          <a:p>
            <a:endParaRPr lang="en-US" dirty="0"/>
          </a:p>
          <a:p>
            <a:r>
              <a:rPr lang="en-US" dirty="0"/>
              <a:t>A link a következő oldalra vezet, ahol </a:t>
            </a:r>
            <a:r>
              <a:rPr lang="en-US" b="1" dirty="0" err="1"/>
              <a:t>választhat</a:t>
            </a:r>
            <a:r>
              <a:rPr lang="en-US" b="1" dirty="0"/>
              <a:t> </a:t>
            </a:r>
            <a:r>
              <a:rPr lang="hu-HU" b="1" dirty="0"/>
              <a:t>az alábbi</a:t>
            </a:r>
            <a:r>
              <a:rPr lang="en-US" b="1" dirty="0"/>
              <a:t> </a:t>
            </a:r>
            <a:r>
              <a:rPr lang="en-US" b="1" dirty="0" err="1"/>
              <a:t>opció</a:t>
            </a:r>
            <a:r>
              <a:rPr lang="hu-HU" b="1" dirty="0"/>
              <a:t>k közül</a:t>
            </a:r>
            <a:r>
              <a:rPr lang="en-US" dirty="0"/>
              <a:t>: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56D19C4-C5EB-89E2-31D4-A8DE6C47AD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23</a:t>
            </a:fld>
            <a:endParaRPr lang="hu-HU"/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C1005E76-FEEE-EAFB-4531-00C6BA6DF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9162" y="3289458"/>
            <a:ext cx="2832292" cy="28321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object 14">
            <a:extLst>
              <a:ext uri="{FF2B5EF4-FFF2-40B4-BE49-F238E27FC236}">
                <a16:creationId xmlns:a16="http://schemas.microsoft.com/office/drawing/2014/main" id="{23AB0C47-6935-ECFD-5F11-BC8B61B12126}"/>
              </a:ext>
            </a:extLst>
          </p:cNvPr>
          <p:cNvSpPr txBox="1">
            <a:spLocks/>
          </p:cNvSpPr>
          <p:nvPr/>
        </p:nvSpPr>
        <p:spPr>
          <a:xfrm>
            <a:off x="98510" y="94772"/>
            <a:ext cx="959442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200" b="0" i="0">
                <a:solidFill>
                  <a:srgbClr val="DF001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>
              <a:spcBef>
                <a:spcPts val="133"/>
              </a:spcBef>
            </a:pPr>
            <a:r>
              <a:rPr lang="hu-HU" sz="2400" spc="-100" dirty="0"/>
              <a:t>BESZERZÉSI ESEMÉNY ÚTMUTATÓ</a:t>
            </a:r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C5108381-F982-D878-8B53-655FCC3407F1}"/>
              </a:ext>
            </a:extLst>
          </p:cNvPr>
          <p:cNvSpPr txBox="1"/>
          <p:nvPr/>
        </p:nvSpPr>
        <p:spPr>
          <a:xfrm>
            <a:off x="227989" y="573915"/>
            <a:ext cx="5067911" cy="2940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hu-HU" sz="1800" dirty="0" err="1">
                <a:solidFill>
                  <a:srgbClr val="7E7E7E"/>
                </a:solidFill>
              </a:rPr>
              <a:t>Meghív</a:t>
            </a:r>
            <a:r>
              <a:rPr lang="hu-HU" sz="1800" dirty="0">
                <a:solidFill>
                  <a:srgbClr val="7E7E7E"/>
                </a:solidFill>
              </a:rPr>
              <a:t>ó </a:t>
            </a:r>
            <a:endParaRPr spc="85" dirty="0">
              <a:solidFill>
                <a:srgbClr val="7E7E7E"/>
              </a:solidFill>
              <a:latin typeface="Arial"/>
              <a:ea typeface="+mj-ea"/>
              <a:cs typeface="Arial"/>
            </a:endParaRPr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B5B27AAB-16D9-865C-633C-C561E6B516C9}"/>
              </a:ext>
            </a:extLst>
          </p:cNvPr>
          <p:cNvGrpSpPr/>
          <p:nvPr/>
        </p:nvGrpSpPr>
        <p:grpSpPr>
          <a:xfrm>
            <a:off x="582927" y="2065277"/>
            <a:ext cx="298704" cy="358216"/>
            <a:chOff x="7179165" y="1832060"/>
            <a:chExt cx="298704" cy="358216"/>
          </a:xfrm>
        </p:grpSpPr>
        <p:pic>
          <p:nvPicPr>
            <p:cNvPr id="10" name="object 8">
              <a:extLst>
                <a:ext uri="{FF2B5EF4-FFF2-40B4-BE49-F238E27FC236}">
                  <a16:creationId xmlns:a16="http://schemas.microsoft.com/office/drawing/2014/main" id="{87A804C5-13A2-25B1-BB92-5F9B3C2486F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79165" y="1853604"/>
              <a:ext cx="298704" cy="292608"/>
            </a:xfrm>
            <a:prstGeom prst="rect">
              <a:avLst/>
            </a:prstGeom>
          </p:spPr>
        </p:pic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12EBAAB7-03C9-6415-949A-FFB544188093}"/>
                </a:ext>
              </a:extLst>
            </p:cNvPr>
            <p:cNvSpPr txBox="1"/>
            <p:nvPr/>
          </p:nvSpPr>
          <p:spPr>
            <a:xfrm>
              <a:off x="7239617" y="1832060"/>
              <a:ext cx="177800" cy="358216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>
                <a:spcBef>
                  <a:spcPts val="152"/>
                </a:spcBef>
              </a:pPr>
              <a:r>
                <a:rPr lang="hu-HU" sz="2200" spc="-67" dirty="0">
                  <a:solidFill>
                    <a:srgbClr val="FFFFFF"/>
                  </a:solidFill>
                  <a:latin typeface="Calibri"/>
                  <a:cs typeface="Calibri"/>
                </a:rPr>
                <a:t>1</a:t>
              </a:r>
              <a:endParaRPr sz="2200" dirty="0">
                <a:latin typeface="Calibri"/>
                <a:cs typeface="Calibri"/>
              </a:endParaRPr>
            </a:p>
          </p:txBody>
        </p:sp>
      </p:grp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18D12826-73A8-D80B-8CDC-5047F45C6581}"/>
              </a:ext>
            </a:extLst>
          </p:cNvPr>
          <p:cNvGrpSpPr/>
          <p:nvPr/>
        </p:nvGrpSpPr>
        <p:grpSpPr>
          <a:xfrm>
            <a:off x="643379" y="3670413"/>
            <a:ext cx="298704" cy="358216"/>
            <a:chOff x="7179165" y="1820800"/>
            <a:chExt cx="298704" cy="358216"/>
          </a:xfrm>
        </p:grpSpPr>
        <p:pic>
          <p:nvPicPr>
            <p:cNvPr id="13" name="object 8">
              <a:extLst>
                <a:ext uri="{FF2B5EF4-FFF2-40B4-BE49-F238E27FC236}">
                  <a16:creationId xmlns:a16="http://schemas.microsoft.com/office/drawing/2014/main" id="{2C31A3B4-AEDA-825E-147F-6047C27A535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79165" y="1853604"/>
              <a:ext cx="298704" cy="292608"/>
            </a:xfrm>
            <a:prstGeom prst="rect">
              <a:avLst/>
            </a:prstGeom>
          </p:spPr>
        </p:pic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34F3C816-DF8A-5FB6-BFD6-73386E178CCC}"/>
                </a:ext>
              </a:extLst>
            </p:cNvPr>
            <p:cNvSpPr txBox="1"/>
            <p:nvPr/>
          </p:nvSpPr>
          <p:spPr>
            <a:xfrm>
              <a:off x="7239617" y="1820800"/>
              <a:ext cx="177800" cy="358216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>
                <a:spcBef>
                  <a:spcPts val="152"/>
                </a:spcBef>
              </a:pPr>
              <a:r>
                <a:rPr lang="hu-HU" sz="2200" spc="-67" dirty="0">
                  <a:solidFill>
                    <a:srgbClr val="FFFFFF"/>
                  </a:solidFill>
                  <a:latin typeface="Calibri"/>
                  <a:cs typeface="Calibri"/>
                </a:rPr>
                <a:t>2</a:t>
              </a:r>
              <a:endParaRPr sz="2200" dirty="0">
                <a:latin typeface="Calibri"/>
                <a:cs typeface="Calibri"/>
              </a:endParaRPr>
            </a:p>
          </p:txBody>
        </p:sp>
      </p:grpSp>
      <p:sp>
        <p:nvSpPr>
          <p:cNvPr id="17" name="Téglalap 16">
            <a:extLst>
              <a:ext uri="{FF2B5EF4-FFF2-40B4-BE49-F238E27FC236}">
                <a16:creationId xmlns:a16="http://schemas.microsoft.com/office/drawing/2014/main" id="{8329FECB-243E-E8DA-1C70-CFD51B7305FF}"/>
              </a:ext>
            </a:extLst>
          </p:cNvPr>
          <p:cNvSpPr/>
          <p:nvPr/>
        </p:nvSpPr>
        <p:spPr>
          <a:xfrm>
            <a:off x="881631" y="3849521"/>
            <a:ext cx="613794" cy="2119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4CD7536A-D363-03FD-F070-D58F689B3EA7}"/>
              </a:ext>
            </a:extLst>
          </p:cNvPr>
          <p:cNvSpPr/>
          <p:nvPr/>
        </p:nvSpPr>
        <p:spPr>
          <a:xfrm>
            <a:off x="7968230" y="4705547"/>
            <a:ext cx="1499619" cy="276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C0F8B395-3D06-8581-3A2A-718442206589}"/>
              </a:ext>
            </a:extLst>
          </p:cNvPr>
          <p:cNvSpPr/>
          <p:nvPr/>
        </p:nvSpPr>
        <p:spPr>
          <a:xfrm>
            <a:off x="7965498" y="5326506"/>
            <a:ext cx="1499619" cy="276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279652" y="1419296"/>
            <a:ext cx="4225798" cy="10894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  <a:lvl1pPr marL="370205" marR="952500" indent="-171450" algn="just">
              <a:spcBef>
                <a:spcPts val="565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  <a:defRPr sz="1400">
                <a:latin typeface="Calibri"/>
                <a:cs typeface="Calibri"/>
              </a:defRPr>
            </a:lvl1pPr>
          </a:lstStyle>
          <a:p>
            <a:r>
              <a:rPr lang="en-US" dirty="0"/>
              <a:t>Ha </a:t>
            </a:r>
            <a:r>
              <a:rPr lang="en-US" b="1" dirty="0"/>
              <a:t>új Business Network fiókot </a:t>
            </a:r>
            <a:r>
              <a:rPr lang="en-US" dirty="0"/>
              <a:t>hoz létre, akkor átirányítjuk a "</a:t>
            </a:r>
            <a:r>
              <a:rPr lang="en-US" b="1" dirty="0">
                <a:solidFill>
                  <a:srgbClr val="FF0000"/>
                </a:solidFill>
              </a:rPr>
              <a:t>Fiók létrehozása</a:t>
            </a:r>
            <a:r>
              <a:rPr lang="en-US" dirty="0"/>
              <a:t>" szakaszba, ahol </a:t>
            </a:r>
            <a:r>
              <a:rPr lang="en-US" b="1" dirty="0"/>
              <a:t>először regisztrálnia kell a Business Networkön.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43914" y="5842104"/>
            <a:ext cx="954595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200" b="1" spc="-10" dirty="0">
                <a:solidFill>
                  <a:srgbClr val="FF0000"/>
                </a:solidFill>
                <a:latin typeface="+mn-lt"/>
                <a:cs typeface="Trebuchet MS"/>
              </a:rPr>
              <a:t>FONTOS!</a:t>
            </a:r>
            <a:endParaRPr lang="en-US" sz="1200" b="1" dirty="0">
              <a:latin typeface="+mn-lt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1200" b="1" spc="-10" dirty="0">
                <a:solidFill>
                  <a:srgbClr val="FF0000"/>
                </a:solidFill>
                <a:latin typeface="+mn-lt"/>
                <a:cs typeface="Trebuchet MS"/>
              </a:rPr>
              <a:t>Bejelentkezési </a:t>
            </a:r>
            <a:r>
              <a:rPr lang="en-US" sz="1200" b="1" spc="-40" dirty="0">
                <a:solidFill>
                  <a:srgbClr val="FF0000"/>
                </a:solidFill>
                <a:latin typeface="+mn-lt"/>
                <a:cs typeface="Trebuchet MS"/>
              </a:rPr>
              <a:t>felhasználónevét </a:t>
            </a:r>
            <a:r>
              <a:rPr lang="en-US" sz="1200" b="1" spc="-55" dirty="0">
                <a:solidFill>
                  <a:srgbClr val="FF0000"/>
                </a:solidFill>
                <a:latin typeface="+mn-lt"/>
                <a:cs typeface="Trebuchet MS"/>
              </a:rPr>
              <a:t>és </a:t>
            </a:r>
            <a:r>
              <a:rPr lang="en-US" sz="1200" b="1" spc="-10" dirty="0">
                <a:solidFill>
                  <a:srgbClr val="FF0000"/>
                </a:solidFill>
                <a:latin typeface="+mn-lt"/>
                <a:cs typeface="Trebuchet MS"/>
              </a:rPr>
              <a:t>jelszavát </a:t>
            </a:r>
            <a:r>
              <a:rPr lang="en-US" sz="1200" b="1" spc="-155" dirty="0">
                <a:solidFill>
                  <a:srgbClr val="FF0000"/>
                </a:solidFill>
                <a:latin typeface="+mn-lt"/>
                <a:cs typeface="Trebuchet MS"/>
              </a:rPr>
              <a:t>mindenkor </a:t>
            </a:r>
            <a:r>
              <a:rPr lang="en-US" sz="1200" b="1" spc="-50" dirty="0">
                <a:solidFill>
                  <a:srgbClr val="FF0000"/>
                </a:solidFill>
                <a:latin typeface="+mn-lt"/>
                <a:cs typeface="Trebuchet MS"/>
              </a:rPr>
              <a:t>bizalmasan </a:t>
            </a:r>
            <a:r>
              <a:rPr lang="en-US" sz="1200" b="1" spc="-65" dirty="0">
                <a:solidFill>
                  <a:srgbClr val="FF0000"/>
                </a:solidFill>
                <a:latin typeface="+mn-lt"/>
                <a:cs typeface="Trebuchet MS"/>
              </a:rPr>
              <a:t>kell </a:t>
            </a:r>
            <a:r>
              <a:rPr lang="en-US" sz="1200" b="1" spc="-50" dirty="0">
                <a:solidFill>
                  <a:srgbClr val="FF0000"/>
                </a:solidFill>
                <a:latin typeface="+mn-lt"/>
                <a:cs typeface="Trebuchet MS"/>
              </a:rPr>
              <a:t>kezelni</a:t>
            </a:r>
            <a:r>
              <a:rPr lang="en-US" sz="1200" b="1" spc="-10" dirty="0">
                <a:solidFill>
                  <a:srgbClr val="FF0000"/>
                </a:solidFill>
                <a:latin typeface="+mn-lt"/>
                <a:cs typeface="Trebuchet MS"/>
              </a:rPr>
              <a:t>!</a:t>
            </a:r>
            <a:endParaRPr lang="en-US" sz="1200" b="1" dirty="0">
              <a:latin typeface="+mn-lt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en-US" sz="1200" b="1" spc="-40" dirty="0">
                <a:solidFill>
                  <a:srgbClr val="FF0000"/>
                </a:solidFill>
                <a:latin typeface="+mn-lt"/>
                <a:cs typeface="Trebuchet MS"/>
              </a:rPr>
              <a:t>Kérjük</a:t>
            </a:r>
            <a:r>
              <a:rPr lang="en-US" sz="1200" b="1" spc="-20" dirty="0">
                <a:solidFill>
                  <a:srgbClr val="FF0000"/>
                </a:solidFill>
                <a:latin typeface="+mn-lt"/>
                <a:cs typeface="Trebuchet MS"/>
              </a:rPr>
              <a:t>, </a:t>
            </a:r>
            <a:r>
              <a:rPr lang="en-US" sz="1200" b="1" spc="-10" dirty="0">
                <a:solidFill>
                  <a:srgbClr val="FF0000"/>
                </a:solidFill>
                <a:latin typeface="+mn-lt"/>
                <a:cs typeface="Trebuchet MS"/>
              </a:rPr>
              <a:t>ne </a:t>
            </a:r>
            <a:r>
              <a:rPr lang="en-US" sz="1200" b="1" spc="-40" dirty="0">
                <a:solidFill>
                  <a:srgbClr val="FF0000"/>
                </a:solidFill>
                <a:latin typeface="+mn-lt"/>
                <a:cs typeface="Trebuchet MS"/>
              </a:rPr>
              <a:t>ossza meg </a:t>
            </a:r>
            <a:r>
              <a:rPr lang="en-US" sz="1200" b="1" spc="-10" dirty="0">
                <a:solidFill>
                  <a:srgbClr val="FF0000"/>
                </a:solidFill>
                <a:latin typeface="+mn-lt"/>
                <a:cs typeface="Trebuchet MS"/>
              </a:rPr>
              <a:t>ezt az </a:t>
            </a:r>
            <a:r>
              <a:rPr lang="en-US" sz="1200" b="1" spc="-40" dirty="0" err="1">
                <a:solidFill>
                  <a:srgbClr val="FF0000"/>
                </a:solidFill>
                <a:latin typeface="+mn-lt"/>
                <a:cs typeface="Trebuchet MS"/>
              </a:rPr>
              <a:t>információt</a:t>
            </a:r>
            <a:r>
              <a:rPr lang="en-US" sz="1200" b="1" spc="-40" dirty="0">
                <a:solidFill>
                  <a:srgbClr val="FF0000"/>
                </a:solidFill>
                <a:latin typeface="+mn-lt"/>
                <a:cs typeface="Trebuchet MS"/>
              </a:rPr>
              <a:t> </a:t>
            </a:r>
            <a:r>
              <a:rPr lang="hu-HU" sz="1200" b="1" spc="-40" dirty="0">
                <a:solidFill>
                  <a:srgbClr val="FF0000"/>
                </a:solidFill>
                <a:latin typeface="+mn-lt"/>
                <a:cs typeface="Trebuchet MS"/>
              </a:rPr>
              <a:t>az arra </a:t>
            </a:r>
            <a:r>
              <a:rPr lang="en-US" sz="1200" b="1" spc="-10" dirty="0" err="1">
                <a:solidFill>
                  <a:srgbClr val="FF0000"/>
                </a:solidFill>
                <a:latin typeface="+mn-lt"/>
                <a:cs typeface="Trebuchet MS"/>
              </a:rPr>
              <a:t>nem</a:t>
            </a:r>
            <a:r>
              <a:rPr lang="en-US" sz="1200" b="1" spc="-10" dirty="0">
                <a:solidFill>
                  <a:srgbClr val="FF0000"/>
                </a:solidFill>
                <a:latin typeface="+mn-lt"/>
                <a:cs typeface="Trebuchet MS"/>
              </a:rPr>
              <a:t> </a:t>
            </a:r>
            <a:r>
              <a:rPr lang="en-US" sz="1200" b="1" spc="-55" dirty="0">
                <a:solidFill>
                  <a:srgbClr val="FF0000"/>
                </a:solidFill>
                <a:latin typeface="+mn-lt"/>
                <a:cs typeface="Trebuchet MS"/>
              </a:rPr>
              <a:t>jogosult </a:t>
            </a:r>
            <a:r>
              <a:rPr lang="en-US" sz="1200" b="1" spc="-10" dirty="0">
                <a:solidFill>
                  <a:srgbClr val="FF0000"/>
                </a:solidFill>
                <a:latin typeface="+mn-lt"/>
                <a:cs typeface="Trebuchet MS"/>
              </a:rPr>
              <a:t>személyekkel </a:t>
            </a:r>
            <a:r>
              <a:rPr lang="en-US" sz="1200" b="1" spc="-45" dirty="0">
                <a:solidFill>
                  <a:srgbClr val="FF0000"/>
                </a:solidFill>
                <a:latin typeface="+mn-lt"/>
                <a:cs typeface="Trebuchet MS"/>
              </a:rPr>
              <a:t>és </a:t>
            </a:r>
            <a:r>
              <a:rPr lang="en-US" sz="1200" b="1" spc="-30" dirty="0">
                <a:solidFill>
                  <a:srgbClr val="FF0000"/>
                </a:solidFill>
                <a:latin typeface="+mn-lt"/>
                <a:cs typeface="Trebuchet MS"/>
              </a:rPr>
              <a:t>a </a:t>
            </a:r>
            <a:r>
              <a:rPr lang="en-US" sz="1200" b="1" spc="-10" dirty="0">
                <a:solidFill>
                  <a:srgbClr val="FF0000"/>
                </a:solidFill>
                <a:latin typeface="+mn-lt"/>
                <a:cs typeface="Trebuchet MS"/>
              </a:rPr>
              <a:t>szervezetén </a:t>
            </a:r>
            <a:r>
              <a:rPr lang="en-US" sz="1200" b="1" spc="-25" dirty="0">
                <a:solidFill>
                  <a:srgbClr val="FF0000"/>
                </a:solidFill>
                <a:latin typeface="+mn-lt"/>
                <a:cs typeface="Trebuchet MS"/>
              </a:rPr>
              <a:t>kívüli </a:t>
            </a:r>
            <a:r>
              <a:rPr lang="en-US" sz="1200" b="1" spc="-55" dirty="0">
                <a:solidFill>
                  <a:srgbClr val="FF0000"/>
                </a:solidFill>
                <a:latin typeface="+mn-lt"/>
                <a:cs typeface="Trebuchet MS"/>
              </a:rPr>
              <a:t>személyekkel</a:t>
            </a:r>
            <a:r>
              <a:rPr lang="en-US" sz="1200" b="1" spc="-10" dirty="0">
                <a:solidFill>
                  <a:srgbClr val="FF0000"/>
                </a:solidFill>
                <a:latin typeface="+mn-lt"/>
                <a:cs typeface="Trebuchet MS"/>
              </a:rPr>
              <a:t>!</a:t>
            </a:r>
            <a:endParaRPr lang="en-US" sz="1200" b="1" dirty="0">
              <a:latin typeface="+mn-lt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79652" y="4005834"/>
            <a:ext cx="4054348" cy="10894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  <a:lvl1pPr marL="370205" marR="952500" indent="-171450" algn="just">
              <a:spcBef>
                <a:spcPts val="565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  <a:defRPr sz="1400">
                <a:latin typeface="Calibri"/>
                <a:cs typeface="Calibri"/>
              </a:defRPr>
            </a:lvl1pPr>
          </a:lstStyle>
          <a:p>
            <a:r>
              <a:rPr lang="en-US" b="1" dirty="0"/>
              <a:t>Ha már rendelkezik Business Network-fiókkal</a:t>
            </a:r>
            <a:r>
              <a:rPr lang="en-US" dirty="0"/>
              <a:t>, akkor miután a kezdőlapon kiválasztotta a "</a:t>
            </a:r>
            <a:r>
              <a:rPr lang="en-US" b="1" dirty="0">
                <a:solidFill>
                  <a:srgbClr val="FF0000"/>
                </a:solidFill>
              </a:rPr>
              <a:t>Meglévő fiók használata</a:t>
            </a:r>
            <a:r>
              <a:rPr lang="en-US" dirty="0"/>
              <a:t>" lehetőséget, be kell jelentkeznie a hitelesítő adatokkal.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1D0B2803-2318-811B-1491-A20231C44A2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24</a:t>
            </a:fld>
            <a:endParaRPr lang="hu-HU"/>
          </a:p>
        </p:txBody>
      </p:sp>
      <p:pic>
        <p:nvPicPr>
          <p:cNvPr id="10" name="Picture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04E5B6A-46A1-6777-E6EA-680B83F85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075" y="819417"/>
            <a:ext cx="5145852" cy="23499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A screenshot of a login page&#10;&#10;Description automatically generated">
            <a:extLst>
              <a:ext uri="{FF2B5EF4-FFF2-40B4-BE49-F238E27FC236}">
                <a16:creationId xmlns:a16="http://schemas.microsoft.com/office/drawing/2014/main" id="{F2763ED7-6315-91FA-CF59-0AB68D2F1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074" y="3432950"/>
            <a:ext cx="5145852" cy="2428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object 14">
            <a:extLst>
              <a:ext uri="{FF2B5EF4-FFF2-40B4-BE49-F238E27FC236}">
                <a16:creationId xmlns:a16="http://schemas.microsoft.com/office/drawing/2014/main" id="{8C9D8421-6C56-38FC-167C-FAFA50E3AC26}"/>
              </a:ext>
            </a:extLst>
          </p:cNvPr>
          <p:cNvSpPr txBox="1">
            <a:spLocks/>
          </p:cNvSpPr>
          <p:nvPr/>
        </p:nvSpPr>
        <p:spPr>
          <a:xfrm>
            <a:off x="98510" y="94772"/>
            <a:ext cx="959442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200" b="0" i="0">
                <a:solidFill>
                  <a:srgbClr val="DF001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>
              <a:spcBef>
                <a:spcPts val="133"/>
              </a:spcBef>
            </a:pPr>
            <a:r>
              <a:rPr lang="hu-HU" sz="2400" spc="-100" dirty="0"/>
              <a:t>BESZERZÉSI ESEMÉNY ÚTMUTATÓ</a:t>
            </a: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D14C0132-0321-FB49-4116-1B2F0EDBC7A0}"/>
              </a:ext>
            </a:extLst>
          </p:cNvPr>
          <p:cNvSpPr txBox="1"/>
          <p:nvPr/>
        </p:nvSpPr>
        <p:spPr>
          <a:xfrm>
            <a:off x="227989" y="573915"/>
            <a:ext cx="5944211" cy="2940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1800" dirty="0" err="1">
                <a:solidFill>
                  <a:srgbClr val="7E7E7E"/>
                </a:solidFill>
              </a:rPr>
              <a:t>Fiók</a:t>
            </a:r>
            <a:r>
              <a:rPr lang="en-US" sz="1800" dirty="0">
                <a:solidFill>
                  <a:srgbClr val="7E7E7E"/>
                </a:solidFill>
              </a:rPr>
              <a:t> </a:t>
            </a:r>
            <a:r>
              <a:rPr lang="en-US" sz="1800" dirty="0" err="1">
                <a:solidFill>
                  <a:srgbClr val="7E7E7E"/>
                </a:solidFill>
              </a:rPr>
              <a:t>létrehozása</a:t>
            </a:r>
            <a:r>
              <a:rPr lang="en-US" sz="1800" dirty="0">
                <a:solidFill>
                  <a:srgbClr val="7E7E7E"/>
                </a:solidFill>
              </a:rPr>
              <a:t> </a:t>
            </a:r>
            <a:r>
              <a:rPr lang="en-US" sz="1800" dirty="0" err="1">
                <a:solidFill>
                  <a:srgbClr val="7E7E7E"/>
                </a:solidFill>
              </a:rPr>
              <a:t>vagy</a:t>
            </a:r>
            <a:r>
              <a:rPr lang="en-US" sz="1800" dirty="0">
                <a:solidFill>
                  <a:srgbClr val="7E7E7E"/>
                </a:solidFill>
              </a:rPr>
              <a:t> </a:t>
            </a:r>
            <a:r>
              <a:rPr lang="en-US" sz="1800" dirty="0" err="1">
                <a:solidFill>
                  <a:srgbClr val="7E7E7E"/>
                </a:solidFill>
              </a:rPr>
              <a:t>bejelentkezés</a:t>
            </a:r>
            <a:r>
              <a:rPr lang="en-US" sz="1800" dirty="0">
                <a:solidFill>
                  <a:srgbClr val="7E7E7E"/>
                </a:solidFill>
              </a:rPr>
              <a:t> </a:t>
            </a:r>
            <a:r>
              <a:rPr lang="en-US" sz="1800" dirty="0" err="1">
                <a:solidFill>
                  <a:srgbClr val="7E7E7E"/>
                </a:solidFill>
              </a:rPr>
              <a:t>meglévő</a:t>
            </a:r>
            <a:r>
              <a:rPr lang="en-US" sz="1800" dirty="0">
                <a:solidFill>
                  <a:srgbClr val="7E7E7E"/>
                </a:solidFill>
              </a:rPr>
              <a:t> </a:t>
            </a:r>
            <a:r>
              <a:rPr lang="en-US" sz="1800" dirty="0" err="1">
                <a:solidFill>
                  <a:srgbClr val="7E7E7E"/>
                </a:solidFill>
              </a:rPr>
              <a:t>fiókkal</a:t>
            </a:r>
            <a:endParaRPr spc="85" dirty="0">
              <a:solidFill>
                <a:srgbClr val="7E7E7E"/>
              </a:solidFill>
              <a:latin typeface="Arial"/>
              <a:ea typeface="+mj-ea"/>
              <a:cs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51230" y="1036501"/>
            <a:ext cx="10935970" cy="834844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951230" algn="just">
              <a:lnSpc>
                <a:spcPct val="100000"/>
              </a:lnSpc>
              <a:spcBef>
                <a:spcPts val="550"/>
              </a:spcBef>
            </a:pPr>
            <a:r>
              <a:rPr lang="en-US" sz="1600" dirty="0">
                <a:solidFill>
                  <a:srgbClr val="0D0D0D"/>
                </a:solidFill>
                <a:latin typeface="+mj-lt"/>
                <a:cs typeface="Tahoma"/>
              </a:rPr>
              <a:t>Miután sikeresen regisztrálta </a:t>
            </a:r>
            <a:r>
              <a:rPr lang="en-US" sz="1600" spc="-45" dirty="0" err="1">
                <a:solidFill>
                  <a:srgbClr val="0D0D0D"/>
                </a:solidFill>
                <a:latin typeface="+mj-lt"/>
                <a:cs typeface="Tahoma"/>
              </a:rPr>
              <a:t>új</a:t>
            </a:r>
            <a:r>
              <a:rPr lang="en-US" sz="1600" spc="-45" dirty="0">
                <a:solidFill>
                  <a:srgbClr val="0D0D0D"/>
                </a:solidFill>
                <a:latin typeface="+mj-lt"/>
                <a:cs typeface="Tahoma"/>
              </a:rPr>
              <a:t> </a:t>
            </a:r>
            <a:r>
              <a:rPr lang="en-US" sz="1600" spc="-20" dirty="0">
                <a:solidFill>
                  <a:srgbClr val="0D0D0D"/>
                </a:solidFill>
                <a:latin typeface="+mj-lt"/>
                <a:cs typeface="Tahoma"/>
              </a:rPr>
              <a:t>Business Network </a:t>
            </a:r>
            <a:r>
              <a:rPr lang="en-US" sz="1600" dirty="0">
                <a:solidFill>
                  <a:srgbClr val="0D0D0D"/>
                </a:solidFill>
                <a:latin typeface="+mj-lt"/>
                <a:cs typeface="Tahoma"/>
              </a:rPr>
              <a:t>fiókját </a:t>
            </a:r>
            <a:r>
              <a:rPr lang="en-US" sz="1600" spc="-10" dirty="0">
                <a:solidFill>
                  <a:srgbClr val="0D0D0D"/>
                </a:solidFill>
                <a:latin typeface="+mj-lt"/>
                <a:cs typeface="Tahoma"/>
              </a:rPr>
              <a:t>vagy </a:t>
            </a:r>
            <a:r>
              <a:rPr lang="en-US" sz="1600" dirty="0">
                <a:solidFill>
                  <a:srgbClr val="0D0D0D"/>
                </a:solidFill>
                <a:latin typeface="+mj-lt"/>
                <a:cs typeface="Tahoma"/>
              </a:rPr>
              <a:t>belépett meglévő </a:t>
            </a:r>
            <a:r>
              <a:rPr lang="en-US" sz="1600" spc="-30" dirty="0">
                <a:solidFill>
                  <a:srgbClr val="0D0D0D"/>
                </a:solidFill>
                <a:latin typeface="+mj-lt"/>
                <a:cs typeface="Tahoma"/>
              </a:rPr>
              <a:t>fiókjába</a:t>
            </a:r>
            <a:r>
              <a:rPr lang="en-US" sz="1600" spc="-55" dirty="0">
                <a:solidFill>
                  <a:srgbClr val="0D0D0D"/>
                </a:solidFill>
                <a:latin typeface="+mj-lt"/>
                <a:cs typeface="Tahoma"/>
              </a:rPr>
              <a:t>, </a:t>
            </a:r>
            <a:r>
              <a:rPr lang="en-US" sz="1600" dirty="0">
                <a:solidFill>
                  <a:srgbClr val="0D0D0D"/>
                </a:solidFill>
                <a:latin typeface="+mj-lt"/>
                <a:cs typeface="Tahoma"/>
              </a:rPr>
              <a:t>átirányítjuk </a:t>
            </a:r>
            <a:r>
              <a:rPr lang="en-US" sz="1600" b="1" spc="80" dirty="0">
                <a:solidFill>
                  <a:srgbClr val="0D0D0D"/>
                </a:solidFill>
                <a:latin typeface="+mj-lt"/>
                <a:cs typeface="Tahoma"/>
              </a:rPr>
              <a:t>a MOL-csoport </a:t>
            </a:r>
            <a:r>
              <a:rPr lang="en-US" sz="1600" b="1" dirty="0">
                <a:solidFill>
                  <a:srgbClr val="0D0D0D"/>
                </a:solidFill>
                <a:latin typeface="+mj-lt"/>
                <a:cs typeface="Tahoma"/>
              </a:rPr>
              <a:t>beszállítói esemény </a:t>
            </a:r>
            <a:r>
              <a:rPr lang="en-US" sz="1600" b="1" spc="-20" dirty="0">
                <a:solidFill>
                  <a:srgbClr val="0D0D0D"/>
                </a:solidFill>
                <a:latin typeface="+mj-lt"/>
                <a:cs typeface="Tahoma"/>
              </a:rPr>
              <a:t>oldalára</a:t>
            </a:r>
            <a:r>
              <a:rPr lang="en-US" sz="1600" spc="-20" dirty="0">
                <a:solidFill>
                  <a:srgbClr val="0D0D0D"/>
                </a:solidFill>
                <a:latin typeface="+mj-lt"/>
                <a:cs typeface="Tahoma"/>
              </a:rPr>
              <a:t>. </a:t>
            </a:r>
            <a:r>
              <a:rPr lang="en-US" sz="1600" dirty="0">
                <a:solidFill>
                  <a:srgbClr val="0D0D0D"/>
                </a:solidFill>
                <a:latin typeface="+mj-lt"/>
                <a:cs typeface="Tahoma"/>
              </a:rPr>
              <a:t>Meg kell adnia az</a:t>
            </a:r>
            <a:r>
              <a:rPr lang="en-US" sz="1600" spc="-20" dirty="0">
                <a:solidFill>
                  <a:srgbClr val="0D0D0D"/>
                </a:solidFill>
                <a:latin typeface="+mj-lt"/>
                <a:cs typeface="Tahoma"/>
              </a:rPr>
              <a:t> összes </a:t>
            </a:r>
            <a:r>
              <a:rPr lang="en-US" sz="1600" dirty="0">
                <a:solidFill>
                  <a:srgbClr val="0D0D0D"/>
                </a:solidFill>
                <a:latin typeface="+mj-lt"/>
                <a:cs typeface="Tahoma"/>
              </a:rPr>
              <a:t>szükséges kötelező információt</a:t>
            </a:r>
            <a:r>
              <a:rPr lang="en-US" sz="1600" spc="-25" dirty="0">
                <a:solidFill>
                  <a:srgbClr val="0D0D0D"/>
                </a:solidFill>
                <a:latin typeface="+mj-lt"/>
                <a:cs typeface="Tahoma"/>
              </a:rPr>
              <a:t>, és </a:t>
            </a:r>
            <a:r>
              <a:rPr lang="en-US" sz="1600" dirty="0">
                <a:solidFill>
                  <a:srgbClr val="0D0D0D"/>
                </a:solidFill>
                <a:latin typeface="+mj-lt"/>
                <a:cs typeface="Tahoma"/>
              </a:rPr>
              <a:t>csatolnia kell </a:t>
            </a:r>
            <a:r>
              <a:rPr lang="en-US" sz="1600" spc="-10" dirty="0">
                <a:solidFill>
                  <a:srgbClr val="0D0D0D"/>
                </a:solidFill>
                <a:latin typeface="+mj-lt"/>
                <a:cs typeface="Tahoma"/>
              </a:rPr>
              <a:t>a vonatkozó dokumentumokat.</a:t>
            </a:r>
            <a:endParaRPr lang="en-US" sz="1600" dirty="0">
              <a:latin typeface="+mj-lt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1230" y="5976797"/>
            <a:ext cx="10179685" cy="57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200" b="1" spc="-10" dirty="0">
                <a:solidFill>
                  <a:srgbClr val="FF0000"/>
                </a:solidFill>
                <a:latin typeface="+mj-lt"/>
                <a:cs typeface="Trebuchet MS"/>
              </a:rPr>
              <a:t>FONTOS!</a:t>
            </a:r>
            <a:endParaRPr lang="en-US" sz="1200" dirty="0">
              <a:latin typeface="+mj-lt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en-US" sz="1200" b="1" spc="-70" dirty="0">
                <a:solidFill>
                  <a:schemeClr val="tx1"/>
                </a:solidFill>
                <a:latin typeface="+mj-lt"/>
                <a:cs typeface="Trebuchet MS"/>
              </a:rPr>
              <a:t>A</a:t>
            </a:r>
            <a:r>
              <a:rPr lang="en-US" sz="1200" b="1" spc="-10" dirty="0">
                <a:solidFill>
                  <a:schemeClr val="tx1"/>
                </a:solidFill>
                <a:latin typeface="+mj-lt"/>
                <a:cs typeface="Trebuchet MS"/>
              </a:rPr>
              <a:t> </a:t>
            </a:r>
            <a:r>
              <a:rPr lang="en-US" sz="1200" b="1" spc="-70" dirty="0">
                <a:solidFill>
                  <a:schemeClr val="tx1"/>
                </a:solidFill>
                <a:latin typeface="+mj-lt"/>
                <a:cs typeface="Trebuchet MS"/>
              </a:rPr>
              <a:t>felhasználóknak </a:t>
            </a:r>
            <a:r>
              <a:rPr lang="en-US" sz="1200" b="1" spc="-65" dirty="0">
                <a:solidFill>
                  <a:schemeClr val="tx1"/>
                </a:solidFill>
                <a:latin typeface="+mj-lt"/>
                <a:cs typeface="Trebuchet MS"/>
              </a:rPr>
              <a:t>minden </a:t>
            </a:r>
            <a:r>
              <a:rPr lang="en-US" sz="1200" b="1" spc="-40" dirty="0">
                <a:solidFill>
                  <a:schemeClr val="tx1"/>
                </a:solidFill>
                <a:latin typeface="+mj-lt"/>
                <a:cs typeface="Trebuchet MS"/>
              </a:rPr>
              <a:t>esetben </a:t>
            </a:r>
            <a:r>
              <a:rPr lang="en-US" sz="1200" b="1" spc="-50" dirty="0">
                <a:solidFill>
                  <a:schemeClr val="tx1"/>
                </a:solidFill>
                <a:latin typeface="+mj-lt"/>
                <a:cs typeface="Trebuchet MS"/>
              </a:rPr>
              <a:t>át kell tekinteniük </a:t>
            </a:r>
            <a:r>
              <a:rPr lang="en-US" sz="1200" b="1" spc="-55" dirty="0">
                <a:solidFill>
                  <a:schemeClr val="tx1"/>
                </a:solidFill>
                <a:latin typeface="+mj-lt"/>
                <a:cs typeface="Trebuchet MS"/>
              </a:rPr>
              <a:t>és </a:t>
            </a:r>
            <a:r>
              <a:rPr lang="en-US" sz="1200" b="1" spc="-30" dirty="0">
                <a:solidFill>
                  <a:schemeClr val="tx1"/>
                </a:solidFill>
                <a:latin typeface="+mj-lt"/>
                <a:cs typeface="Trebuchet MS"/>
              </a:rPr>
              <a:t>el kell fogadniuk </a:t>
            </a:r>
            <a:r>
              <a:rPr lang="en-US" sz="1200" b="1" spc="-40" dirty="0">
                <a:solidFill>
                  <a:schemeClr val="tx1"/>
                </a:solidFill>
                <a:latin typeface="+mj-lt"/>
                <a:cs typeface="Trebuchet MS"/>
              </a:rPr>
              <a:t>az előfeltételeket </a:t>
            </a:r>
            <a:r>
              <a:rPr lang="en-US" sz="1200" b="1" spc="-45" dirty="0">
                <a:solidFill>
                  <a:schemeClr val="tx1"/>
                </a:solidFill>
                <a:latin typeface="+mj-lt"/>
                <a:cs typeface="Trebuchet MS"/>
              </a:rPr>
              <a:t>az Ajánlattevői </a:t>
            </a:r>
            <a:r>
              <a:rPr lang="en-US" sz="1200" b="1" spc="-10" dirty="0">
                <a:solidFill>
                  <a:schemeClr val="tx1"/>
                </a:solidFill>
                <a:latin typeface="+mj-lt"/>
                <a:cs typeface="Trebuchet MS"/>
              </a:rPr>
              <a:t>megállapodáshoz.</a:t>
            </a:r>
            <a:endParaRPr lang="en-US" sz="1200" dirty="0">
              <a:solidFill>
                <a:schemeClr val="tx1"/>
              </a:solidFill>
              <a:latin typeface="+mj-lt"/>
              <a:cs typeface="Trebuchet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lang="en-US" sz="1200" dirty="0">
              <a:latin typeface="+mj-lt"/>
              <a:cs typeface="Trebuchet MS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2F09F421-0C18-BCCA-531A-A3413C6F1E7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25</a:t>
            </a:fld>
            <a:endParaRPr lang="hu-HU"/>
          </a:p>
        </p:txBody>
      </p:sp>
      <p:pic>
        <p:nvPicPr>
          <p:cNvPr id="7" name="Picture 6" descr="A screenshot of a survey&#10;&#10;Description automatically generated">
            <a:extLst>
              <a:ext uri="{FF2B5EF4-FFF2-40B4-BE49-F238E27FC236}">
                <a16:creationId xmlns:a16="http://schemas.microsoft.com/office/drawing/2014/main" id="{4BD01BA3-1664-3255-149A-EE757E381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58" y="2373718"/>
            <a:ext cx="10329334" cy="3303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object 14">
            <a:extLst>
              <a:ext uri="{FF2B5EF4-FFF2-40B4-BE49-F238E27FC236}">
                <a16:creationId xmlns:a16="http://schemas.microsoft.com/office/drawing/2014/main" id="{ABF72AF1-6A92-7CB9-6189-B7F714BEF834}"/>
              </a:ext>
            </a:extLst>
          </p:cNvPr>
          <p:cNvSpPr txBox="1">
            <a:spLocks/>
          </p:cNvSpPr>
          <p:nvPr/>
        </p:nvSpPr>
        <p:spPr>
          <a:xfrm>
            <a:off x="98510" y="94772"/>
            <a:ext cx="959442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200" b="0" i="0">
                <a:solidFill>
                  <a:srgbClr val="DF001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>
              <a:spcBef>
                <a:spcPts val="133"/>
              </a:spcBef>
            </a:pPr>
            <a:r>
              <a:rPr lang="hu-HU" sz="2400" spc="-100" dirty="0"/>
              <a:t>BESZERZÉSI ESEMÉNY ÚTMUTATÓ</a:t>
            </a: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25601618-857D-E695-B332-FFA4D95B4B08}"/>
              </a:ext>
            </a:extLst>
          </p:cNvPr>
          <p:cNvSpPr txBox="1"/>
          <p:nvPr/>
        </p:nvSpPr>
        <p:spPr>
          <a:xfrm>
            <a:off x="227989" y="573915"/>
            <a:ext cx="5067911" cy="2940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hu-HU" err="1">
                <a:solidFill>
                  <a:srgbClr val="7E7E7E"/>
                </a:solidFill>
              </a:rPr>
              <a:t>RFx események</a:t>
            </a:r>
            <a:endParaRPr>
              <a:solidFill>
                <a:srgbClr val="7E7E7E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43077" y="1432342"/>
            <a:ext cx="5289975" cy="15972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0205" marR="952500" indent="-171450" algn="just">
              <a:lnSpc>
                <a:spcPct val="100000"/>
              </a:lnSpc>
              <a:spcBef>
                <a:spcPts val="565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hu-HU" sz="1400" dirty="0">
                <a:latin typeface="Calibri"/>
                <a:cs typeface="Calibri"/>
              </a:rPr>
              <a:t>1. </a:t>
            </a:r>
            <a:r>
              <a:rPr lang="en-US" sz="1400" dirty="0">
                <a:latin typeface="Calibri"/>
                <a:cs typeface="Calibri"/>
              </a:rPr>
              <a:t>Az ajánlattevői megállapodás eléréséhez kattintson az oldal bal oldalán található "</a:t>
            </a:r>
            <a:r>
              <a:rPr lang="en-US" sz="1400" b="1" dirty="0">
                <a:latin typeface="Calibri"/>
                <a:cs typeface="Calibri"/>
              </a:rPr>
              <a:t>Előfeltételek áttekintése és elfogadása</a:t>
            </a:r>
            <a:r>
              <a:rPr lang="en-US" sz="1400" dirty="0">
                <a:latin typeface="Calibri"/>
                <a:cs typeface="Calibri"/>
              </a:rPr>
              <a:t>" szakaszra.</a:t>
            </a:r>
          </a:p>
          <a:p>
            <a:pPr marL="370205" marR="952500" indent="-171450" algn="just">
              <a:lnSpc>
                <a:spcPct val="100000"/>
              </a:lnSpc>
              <a:spcBef>
                <a:spcPts val="565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hu-HU" sz="1400" dirty="0">
                <a:latin typeface="Calibri"/>
                <a:cs typeface="Calibri"/>
              </a:rPr>
              <a:t>2. </a:t>
            </a:r>
            <a:r>
              <a:rPr lang="en-US" sz="1400" dirty="0">
                <a:latin typeface="Calibri"/>
                <a:cs typeface="Calibri"/>
              </a:rPr>
              <a:t>Tekintse át az ajánlattevői megállapodás feltételeit. Ha egyetért velük, jelölje be a</a:t>
            </a:r>
            <a:r>
              <a:rPr lang="hu-HU" sz="1400" dirty="0">
                <a:latin typeface="Calibri"/>
                <a:cs typeface="Calibri"/>
              </a:rPr>
              <a:t>z</a:t>
            </a:r>
            <a:r>
              <a:rPr lang="en-US" sz="1400" dirty="0">
                <a:latin typeface="Calibri"/>
                <a:cs typeface="Calibri"/>
              </a:rPr>
              <a:t> "</a:t>
            </a:r>
            <a:r>
              <a:rPr lang="en-US" sz="1400" b="1" dirty="0">
                <a:latin typeface="Calibri"/>
                <a:cs typeface="Calibri"/>
              </a:rPr>
              <a:t>Elfogadom a megállapodás feltételeit</a:t>
            </a:r>
            <a:r>
              <a:rPr lang="en-US" sz="1400" dirty="0">
                <a:latin typeface="Calibri"/>
                <a:cs typeface="Calibri"/>
              </a:rPr>
              <a:t>" lehetőséget, és nyomja meg az </a:t>
            </a:r>
            <a:r>
              <a:rPr lang="en-US" sz="1400" b="1" dirty="0">
                <a:latin typeface="Calibri"/>
                <a:cs typeface="Calibri"/>
              </a:rPr>
              <a:t>OK </a:t>
            </a:r>
            <a:r>
              <a:rPr lang="en-US" sz="1400" dirty="0">
                <a:latin typeface="Calibri"/>
                <a:cs typeface="Calibri"/>
              </a:rPr>
              <a:t>gombot.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266" y="6539825"/>
            <a:ext cx="1092498" cy="22691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803148" y="3436159"/>
            <a:ext cx="10275951" cy="2999184"/>
            <a:chOff x="803148" y="3436159"/>
            <a:chExt cx="10275951" cy="2999184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88324" y="4740020"/>
              <a:ext cx="2390775" cy="10953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3148" y="3436159"/>
              <a:ext cx="7305117" cy="2951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object 15"/>
            <p:cNvSpPr/>
            <p:nvPr/>
          </p:nvSpPr>
          <p:spPr>
            <a:xfrm>
              <a:off x="7454265" y="5609539"/>
              <a:ext cx="1605915" cy="623570"/>
            </a:xfrm>
            <a:custGeom>
              <a:avLst/>
              <a:gdLst/>
              <a:ahLst/>
              <a:cxnLst/>
              <a:rect l="l" t="t" r="r" b="b"/>
              <a:pathLst>
                <a:path w="1605915" h="623570">
                  <a:moveTo>
                    <a:pt x="1531171" y="26715"/>
                  </a:moveTo>
                  <a:lnTo>
                    <a:pt x="0" y="605548"/>
                  </a:lnTo>
                  <a:lnTo>
                    <a:pt x="6857" y="623366"/>
                  </a:lnTo>
                  <a:lnTo>
                    <a:pt x="1537906" y="44545"/>
                  </a:lnTo>
                  <a:lnTo>
                    <a:pt x="1531171" y="26715"/>
                  </a:lnTo>
                  <a:close/>
                </a:path>
                <a:path w="1605915" h="623570">
                  <a:moveTo>
                    <a:pt x="1593288" y="22224"/>
                  </a:moveTo>
                  <a:lnTo>
                    <a:pt x="1543050" y="22224"/>
                  </a:lnTo>
                  <a:lnTo>
                    <a:pt x="1549780" y="40055"/>
                  </a:lnTo>
                  <a:lnTo>
                    <a:pt x="1537906" y="44545"/>
                  </a:lnTo>
                  <a:lnTo>
                    <a:pt x="1548002" y="71272"/>
                  </a:lnTo>
                  <a:lnTo>
                    <a:pt x="1593288" y="22224"/>
                  </a:lnTo>
                  <a:close/>
                </a:path>
                <a:path w="1605915" h="623570">
                  <a:moveTo>
                    <a:pt x="1543050" y="22224"/>
                  </a:moveTo>
                  <a:lnTo>
                    <a:pt x="1531171" y="26715"/>
                  </a:lnTo>
                  <a:lnTo>
                    <a:pt x="1537906" y="44545"/>
                  </a:lnTo>
                  <a:lnTo>
                    <a:pt x="1549780" y="40055"/>
                  </a:lnTo>
                  <a:lnTo>
                    <a:pt x="1543050" y="22224"/>
                  </a:lnTo>
                  <a:close/>
                </a:path>
                <a:path w="1605915" h="623570">
                  <a:moveTo>
                    <a:pt x="1521078" y="0"/>
                  </a:moveTo>
                  <a:lnTo>
                    <a:pt x="1531171" y="26715"/>
                  </a:lnTo>
                  <a:lnTo>
                    <a:pt x="1543050" y="22224"/>
                  </a:lnTo>
                  <a:lnTo>
                    <a:pt x="1593288" y="22224"/>
                  </a:lnTo>
                  <a:lnTo>
                    <a:pt x="1605787" y="8686"/>
                  </a:lnTo>
                  <a:lnTo>
                    <a:pt x="152107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3910" y="5758433"/>
              <a:ext cx="6891655" cy="676910"/>
            </a:xfrm>
            <a:custGeom>
              <a:avLst/>
              <a:gdLst/>
              <a:ahLst/>
              <a:cxnLst/>
              <a:rect l="l" t="t" r="r" b="b"/>
              <a:pathLst>
                <a:path w="6891655" h="676910">
                  <a:moveTo>
                    <a:pt x="0" y="188975"/>
                  </a:moveTo>
                  <a:lnTo>
                    <a:pt x="1005840" y="188975"/>
                  </a:lnTo>
                  <a:lnTo>
                    <a:pt x="1005840" y="0"/>
                  </a:lnTo>
                  <a:lnTo>
                    <a:pt x="0" y="0"/>
                  </a:lnTo>
                  <a:lnTo>
                    <a:pt x="0" y="188975"/>
                  </a:lnTo>
                  <a:close/>
                </a:path>
                <a:path w="6891655" h="676910">
                  <a:moveTo>
                    <a:pt x="6417564" y="676655"/>
                  </a:moveTo>
                  <a:lnTo>
                    <a:pt x="6891528" y="676655"/>
                  </a:lnTo>
                  <a:lnTo>
                    <a:pt x="6891528" y="464819"/>
                  </a:lnTo>
                  <a:lnTo>
                    <a:pt x="6417564" y="464819"/>
                  </a:lnTo>
                  <a:lnTo>
                    <a:pt x="6417564" y="676655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108265" y="3394075"/>
            <a:ext cx="3483660" cy="10894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0205" marR="952500" indent="-171450" algn="just">
              <a:spcBef>
                <a:spcPts val="565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en-US" sz="1400" dirty="0">
                <a:latin typeface="Calibri"/>
                <a:cs typeface="Calibri"/>
              </a:rPr>
              <a:t>A rendszer ezután egy további ablak megnyitásával kéri a megállapodás elküldésének megerősítését.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1B64AFD4-235A-1087-A134-1E8D8CA81A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26</a:t>
            </a:fld>
            <a:endParaRPr lang="hu-HU"/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D9F9D81B-B97F-8145-60CC-95DFD2564E3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97441" y="6388607"/>
            <a:ext cx="1200911" cy="158496"/>
          </a:xfrm>
          <a:prstGeom prst="rect">
            <a:avLst/>
          </a:prstGeom>
        </p:spPr>
      </p:pic>
      <p:pic>
        <p:nvPicPr>
          <p:cNvPr id="21" name="Picture 2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8495B45-21DD-8AA0-4BDF-6518C5C4D4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8875" y="1151014"/>
            <a:ext cx="4501858" cy="20118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object 14">
            <a:extLst>
              <a:ext uri="{FF2B5EF4-FFF2-40B4-BE49-F238E27FC236}">
                <a16:creationId xmlns:a16="http://schemas.microsoft.com/office/drawing/2014/main" id="{E7A32A84-4928-CB76-BE92-F728657E61B2}"/>
              </a:ext>
            </a:extLst>
          </p:cNvPr>
          <p:cNvSpPr txBox="1">
            <a:spLocks/>
          </p:cNvSpPr>
          <p:nvPr/>
        </p:nvSpPr>
        <p:spPr>
          <a:xfrm>
            <a:off x="98510" y="94772"/>
            <a:ext cx="959442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200" b="0" i="0">
                <a:solidFill>
                  <a:srgbClr val="DF001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>
              <a:spcBef>
                <a:spcPts val="133"/>
              </a:spcBef>
            </a:pPr>
            <a:r>
              <a:rPr lang="hu-HU" sz="2400" spc="-100" dirty="0"/>
              <a:t>BESZERZÉSI ESEMÉNY ÚTMUTATÓ</a:t>
            </a:r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C9CCE2E3-A8BD-13D6-4B97-0F78B95B468A}"/>
              </a:ext>
            </a:extLst>
          </p:cNvPr>
          <p:cNvSpPr txBox="1"/>
          <p:nvPr/>
        </p:nvSpPr>
        <p:spPr>
          <a:xfrm>
            <a:off x="227989" y="573915"/>
            <a:ext cx="5067911" cy="2940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hu-HU" dirty="0" err="1">
                <a:solidFill>
                  <a:srgbClr val="7E7E7E"/>
                </a:solidFill>
              </a:rPr>
              <a:t>RFx</a:t>
            </a:r>
            <a:r>
              <a:rPr lang="hu-HU" dirty="0">
                <a:solidFill>
                  <a:srgbClr val="7E7E7E"/>
                </a:solidFill>
              </a:rPr>
              <a:t> események </a:t>
            </a:r>
            <a:r>
              <a:rPr lang="en-US" sz="1800" dirty="0">
                <a:solidFill>
                  <a:srgbClr val="7E7E7E"/>
                </a:solidFill>
              </a:rPr>
              <a:t>– </a:t>
            </a:r>
            <a:r>
              <a:rPr lang="hu-HU" sz="1800" dirty="0">
                <a:solidFill>
                  <a:srgbClr val="7E7E7E"/>
                </a:solidFill>
              </a:rPr>
              <a:t>Előfeltételi kérdés</a:t>
            </a:r>
            <a:endParaRPr dirty="0">
              <a:solidFill>
                <a:srgbClr val="7E7E7E"/>
              </a:solidFill>
            </a:endParaRP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F7097860-F1E8-C4BA-DE5A-9E1D5D7E741C}"/>
              </a:ext>
            </a:extLst>
          </p:cNvPr>
          <p:cNvGrpSpPr/>
          <p:nvPr/>
        </p:nvGrpSpPr>
        <p:grpSpPr>
          <a:xfrm>
            <a:off x="6018085" y="1916806"/>
            <a:ext cx="298704" cy="358216"/>
            <a:chOff x="7179165" y="1832060"/>
            <a:chExt cx="298704" cy="358216"/>
          </a:xfrm>
        </p:grpSpPr>
        <p:pic>
          <p:nvPicPr>
            <p:cNvPr id="18" name="object 8">
              <a:extLst>
                <a:ext uri="{FF2B5EF4-FFF2-40B4-BE49-F238E27FC236}">
                  <a16:creationId xmlns:a16="http://schemas.microsoft.com/office/drawing/2014/main" id="{FF3D4605-16D4-7AD2-D2B1-7FC6ABC0655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79165" y="1853604"/>
              <a:ext cx="298704" cy="292608"/>
            </a:xfrm>
            <a:prstGeom prst="rect">
              <a:avLst/>
            </a:prstGeom>
          </p:spPr>
        </p:pic>
        <p:sp>
          <p:nvSpPr>
            <p:cNvPr id="19" name="object 9">
              <a:extLst>
                <a:ext uri="{FF2B5EF4-FFF2-40B4-BE49-F238E27FC236}">
                  <a16:creationId xmlns:a16="http://schemas.microsoft.com/office/drawing/2014/main" id="{1A11DD01-CA98-6E6E-78E3-018A603D65D6}"/>
                </a:ext>
              </a:extLst>
            </p:cNvPr>
            <p:cNvSpPr txBox="1"/>
            <p:nvPr/>
          </p:nvSpPr>
          <p:spPr>
            <a:xfrm>
              <a:off x="7239617" y="1832060"/>
              <a:ext cx="177800" cy="358216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>
                <a:spcBef>
                  <a:spcPts val="152"/>
                </a:spcBef>
              </a:pPr>
              <a:r>
                <a:rPr lang="hu-HU" sz="2200" spc="-67" dirty="0">
                  <a:solidFill>
                    <a:srgbClr val="FFFFFF"/>
                  </a:solidFill>
                  <a:latin typeface="Calibri"/>
                  <a:cs typeface="Calibri"/>
                </a:rPr>
                <a:t>1</a:t>
              </a:r>
              <a:endParaRPr sz="2200" dirty="0">
                <a:latin typeface="Calibri"/>
                <a:cs typeface="Calibri"/>
              </a:endParaRPr>
            </a:p>
          </p:txBody>
        </p:sp>
      </p:grp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FF77ACCD-8B2E-7952-8236-F0A0084E8826}"/>
              </a:ext>
            </a:extLst>
          </p:cNvPr>
          <p:cNvGrpSpPr/>
          <p:nvPr/>
        </p:nvGrpSpPr>
        <p:grpSpPr>
          <a:xfrm>
            <a:off x="504825" y="5527084"/>
            <a:ext cx="298704" cy="358216"/>
            <a:chOff x="7179165" y="1832060"/>
            <a:chExt cx="298704" cy="358216"/>
          </a:xfrm>
        </p:grpSpPr>
        <p:pic>
          <p:nvPicPr>
            <p:cNvPr id="22" name="object 8">
              <a:extLst>
                <a:ext uri="{FF2B5EF4-FFF2-40B4-BE49-F238E27FC236}">
                  <a16:creationId xmlns:a16="http://schemas.microsoft.com/office/drawing/2014/main" id="{0D0711B4-CFA8-94FF-2724-B6131800C44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79165" y="1853604"/>
              <a:ext cx="298704" cy="292608"/>
            </a:xfrm>
            <a:prstGeom prst="rect">
              <a:avLst/>
            </a:prstGeom>
          </p:spPr>
        </p:pic>
        <p:sp>
          <p:nvSpPr>
            <p:cNvPr id="23" name="object 9">
              <a:extLst>
                <a:ext uri="{FF2B5EF4-FFF2-40B4-BE49-F238E27FC236}">
                  <a16:creationId xmlns:a16="http://schemas.microsoft.com/office/drawing/2014/main" id="{F7839770-0BD4-C6C6-2216-9296EAED3C04}"/>
                </a:ext>
              </a:extLst>
            </p:cNvPr>
            <p:cNvSpPr txBox="1"/>
            <p:nvPr/>
          </p:nvSpPr>
          <p:spPr>
            <a:xfrm>
              <a:off x="7239617" y="1832060"/>
              <a:ext cx="177800" cy="358216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>
                <a:spcBef>
                  <a:spcPts val="152"/>
                </a:spcBef>
              </a:pPr>
              <a:r>
                <a:rPr lang="hu-HU" sz="2200" spc="-67" dirty="0">
                  <a:solidFill>
                    <a:srgbClr val="FFFFFF"/>
                  </a:solidFill>
                  <a:latin typeface="Calibri"/>
                  <a:cs typeface="Calibri"/>
                </a:rPr>
                <a:t>2</a:t>
              </a:r>
              <a:endParaRPr sz="2200" dirty="0">
                <a:latin typeface="Calibri"/>
                <a:cs typeface="Calibri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5147" y="3981476"/>
            <a:ext cx="6630340" cy="14159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0FF464CF-1EF0-D9C3-AAA1-B9FEF13079A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27</a:t>
            </a:fld>
            <a:endParaRPr lang="hu-HU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D47C92DA-5551-43F1-06EC-73A4E8BF8A5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97441" y="6388607"/>
            <a:ext cx="1200911" cy="158496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73BA99CE-A06E-C0B8-9132-95067C2A0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0448" y="1222885"/>
            <a:ext cx="6576630" cy="24386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bject 14">
            <a:extLst>
              <a:ext uri="{FF2B5EF4-FFF2-40B4-BE49-F238E27FC236}">
                <a16:creationId xmlns:a16="http://schemas.microsoft.com/office/drawing/2014/main" id="{419D415D-EACD-3D80-E59A-E5F6E65C28EA}"/>
              </a:ext>
            </a:extLst>
          </p:cNvPr>
          <p:cNvSpPr txBox="1">
            <a:spLocks/>
          </p:cNvSpPr>
          <p:nvPr/>
        </p:nvSpPr>
        <p:spPr>
          <a:xfrm>
            <a:off x="98510" y="94772"/>
            <a:ext cx="959442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200" b="0" i="0">
                <a:solidFill>
                  <a:srgbClr val="DF001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>
              <a:spcBef>
                <a:spcPts val="133"/>
              </a:spcBef>
            </a:pPr>
            <a:r>
              <a:rPr lang="hu-HU" sz="2400" spc="-100" dirty="0"/>
              <a:t>BESZERZÉSI ESEMÉNY ÚTMUTATÓ</a:t>
            </a:r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488A8F1D-77DC-4AAC-43B2-FF5591EE21BF}"/>
              </a:ext>
            </a:extLst>
          </p:cNvPr>
          <p:cNvSpPr txBox="1"/>
          <p:nvPr/>
        </p:nvSpPr>
        <p:spPr>
          <a:xfrm>
            <a:off x="227989" y="573915"/>
            <a:ext cx="5067911" cy="2940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hu-HU" err="1">
                <a:solidFill>
                  <a:srgbClr val="7E7E7E"/>
                </a:solidFill>
              </a:rPr>
              <a:t>RFx Events </a:t>
            </a:r>
            <a:r>
              <a:rPr lang="en-US" sz="1800">
                <a:solidFill>
                  <a:srgbClr val="7E7E7E"/>
                </a:solidFill>
              </a:rPr>
              <a:t>- </a:t>
            </a:r>
            <a:r>
              <a:rPr lang="hu-HU" sz="1800" err="1">
                <a:solidFill>
                  <a:srgbClr val="7E7E7E"/>
                </a:solidFill>
              </a:rPr>
              <a:t>Tartalom</a:t>
            </a:r>
            <a:endParaRPr>
              <a:solidFill>
                <a:srgbClr val="7E7E7E"/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9D3E9DC-AD6E-7C25-242E-9948DF7F15C0}"/>
              </a:ext>
            </a:extLst>
          </p:cNvPr>
          <p:cNvSpPr txBox="1"/>
          <p:nvPr/>
        </p:nvSpPr>
        <p:spPr>
          <a:xfrm>
            <a:off x="426552" y="6092692"/>
            <a:ext cx="9441264" cy="57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  <a:lvl1pPr marL="12700">
              <a:lnSpc>
                <a:spcPct val="100000"/>
              </a:lnSpc>
              <a:spcBef>
                <a:spcPts val="95"/>
              </a:spcBef>
              <a:defRPr sz="1200" b="1" spc="-10">
                <a:solidFill>
                  <a:srgbClr val="FF0000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/>
              <a:t>Kérjük, vegye figyelembe: </a:t>
            </a:r>
            <a:r>
              <a:rPr lang="en-US" sz="1200" b="0" dirty="0">
                <a:solidFill>
                  <a:schemeClr val="tx1"/>
                </a:solidFill>
                <a:latin typeface="Calibri"/>
                <a:cs typeface="Calibri"/>
              </a:rPr>
              <a:t>Az RFx-rendezvény, amelyre meghívást kapott</a:t>
            </a:r>
            <a:r>
              <a:rPr lang="en-US" sz="1200" dirty="0">
                <a:solidFill>
                  <a:schemeClr val="tx1"/>
                </a:solidFill>
                <a:latin typeface="Calibri"/>
                <a:cs typeface="Calibri"/>
              </a:rPr>
              <a:t>, eltérő formátumú </a:t>
            </a:r>
            <a:r>
              <a:rPr lang="en-US" sz="1200" b="0" dirty="0">
                <a:solidFill>
                  <a:schemeClr val="tx1"/>
                </a:solidFill>
                <a:latin typeface="Calibri"/>
                <a:cs typeface="Calibri"/>
              </a:rPr>
              <a:t>lehet. </a:t>
            </a:r>
            <a:r>
              <a:rPr lang="en-US" b="0" dirty="0">
                <a:solidFill>
                  <a:schemeClr val="tx1"/>
                </a:solidFill>
              </a:rPr>
              <a:t>Az esemény egyes válaszmezőihez feltölthető fájl maximális mérete </a:t>
            </a:r>
            <a:r>
              <a:rPr lang="en-US" dirty="0"/>
              <a:t>100 MB</a:t>
            </a:r>
            <a:r>
              <a:rPr lang="en-US" b="0" dirty="0">
                <a:solidFill>
                  <a:schemeClr val="tx1"/>
                </a:solidFill>
              </a:rPr>
              <a:t>. Ha a fájlja nagyobb, mint 100 MB, vagy ha egy válaszmezőhöz több feltölteni kívánt fájlt szeretne, akkor azokat egy </a:t>
            </a:r>
            <a:r>
              <a:rPr lang="en-US" dirty="0">
                <a:solidFill>
                  <a:schemeClr val="tx1"/>
                </a:solidFill>
              </a:rPr>
              <a:t>ZIP-fájlba </a:t>
            </a:r>
            <a:r>
              <a:rPr lang="en-US" b="0" dirty="0">
                <a:solidFill>
                  <a:schemeClr val="tx1"/>
                </a:solidFill>
              </a:rPr>
              <a:t>is felveheti.</a:t>
            </a:r>
          </a:p>
          <a:p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84A14A10-C820-8C43-F980-CF71E9B31BE0}"/>
              </a:ext>
            </a:extLst>
          </p:cNvPr>
          <p:cNvSpPr txBox="1"/>
          <p:nvPr/>
        </p:nvSpPr>
        <p:spPr>
          <a:xfrm>
            <a:off x="227988" y="1288028"/>
            <a:ext cx="5142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0205" marR="952500" indent="-171450" algn="just">
              <a:spcBef>
                <a:spcPts val="565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en-US" sz="1400" dirty="0">
                <a:latin typeface="Calibri"/>
                <a:cs typeface="Calibri"/>
              </a:rPr>
              <a:t>Miután elfogadta az előfeltételeket egy eseményben, elkezdhet reagálni az RFx eseményre. A bal oldali </a:t>
            </a:r>
            <a:r>
              <a:rPr lang="en-US" sz="1400" b="1" dirty="0">
                <a:latin typeface="Calibri"/>
                <a:cs typeface="Calibri"/>
              </a:rPr>
              <a:t>eseménytartalom panel </a:t>
            </a:r>
            <a:r>
              <a:rPr lang="en-US" sz="1400" dirty="0">
                <a:latin typeface="Calibri"/>
                <a:cs typeface="Calibri"/>
              </a:rPr>
              <a:t>az esemény összes szakaszát felsorolja. Kattintson a szakasz nevére a szakasz tartalmának megtekintéséhez.</a:t>
            </a:r>
            <a:endParaRPr lang="hu-HU" sz="1400" dirty="0">
              <a:latin typeface="Calibri"/>
              <a:cs typeface="Calibri"/>
            </a:endParaRPr>
          </a:p>
          <a:p>
            <a:pPr marL="370205" marR="952500" indent="-171450" algn="just">
              <a:spcBef>
                <a:spcPts val="565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endParaRPr lang="hu-HU" sz="1400" dirty="0">
              <a:latin typeface="Calibri"/>
              <a:cs typeface="Calibri"/>
            </a:endParaRPr>
          </a:p>
          <a:p>
            <a:pPr marL="370205" marR="952500" indent="-171450" algn="just">
              <a:spcBef>
                <a:spcPts val="565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en-US" sz="1400" dirty="0">
                <a:latin typeface="Calibri"/>
                <a:cs typeface="Calibri"/>
              </a:rPr>
              <a:t>A csillaggal (*) jelölt mezők kitöltése </a:t>
            </a:r>
            <a:r>
              <a:rPr lang="en-US" sz="1400" b="1" dirty="0">
                <a:latin typeface="Calibri"/>
                <a:cs typeface="Calibri"/>
              </a:rPr>
              <a:t>kötelező</a:t>
            </a:r>
            <a:r>
              <a:rPr lang="en-US" sz="1400" dirty="0">
                <a:latin typeface="Calibri"/>
                <a:cs typeface="Calibri"/>
              </a:rPr>
              <a:t>.</a:t>
            </a:r>
          </a:p>
          <a:p>
            <a:pPr algn="just"/>
            <a:endParaRPr lang="en-US" sz="1100" dirty="0">
              <a:latin typeface="+mj-lt"/>
              <a:cs typeface="Tahoma"/>
            </a:endParaRPr>
          </a:p>
          <a:p>
            <a:endParaRPr lang="hu-HU" sz="1100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3A2F67DA-C568-0BAF-A1DC-6717741DCB7A}"/>
              </a:ext>
            </a:extLst>
          </p:cNvPr>
          <p:cNvSpPr txBox="1"/>
          <p:nvPr/>
        </p:nvSpPr>
        <p:spPr>
          <a:xfrm>
            <a:off x="340403" y="3596352"/>
            <a:ext cx="491762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 algn="just">
              <a:defRPr sz="1100">
                <a:latin typeface="+mj-lt"/>
                <a:cs typeface="Tahoma"/>
              </a:defRPr>
            </a:lvl1pPr>
          </a:lstStyle>
          <a:p>
            <a:pPr marL="198755" marR="952500">
              <a:spcBef>
                <a:spcPts val="565"/>
              </a:spcBef>
              <a:buClr>
                <a:srgbClr val="DF001E"/>
              </a:buClr>
              <a:buSzPct val="112500"/>
              <a:tabLst>
                <a:tab pos="370205" algn="l"/>
              </a:tabLst>
            </a:pPr>
            <a:endParaRPr lang="en-US" sz="1400" dirty="0">
              <a:latin typeface="Calibri"/>
              <a:cs typeface="Calibri"/>
            </a:endParaRPr>
          </a:p>
          <a:p>
            <a:pPr marL="370205" marR="952500" indent="-171450">
              <a:spcBef>
                <a:spcPts val="565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en-US" sz="1400" dirty="0">
                <a:latin typeface="Calibri"/>
                <a:cs typeface="Calibri"/>
              </a:rPr>
              <a:t>Az RFx eseményen belül </a:t>
            </a:r>
            <a:r>
              <a:rPr lang="en-US" sz="1400" b="1" dirty="0">
                <a:latin typeface="Calibri"/>
                <a:cs typeface="Calibri"/>
              </a:rPr>
              <a:t>különböző formátumokban </a:t>
            </a:r>
            <a:r>
              <a:rPr lang="en-US" sz="1400" dirty="0">
                <a:latin typeface="Calibri"/>
                <a:cs typeface="Calibri"/>
              </a:rPr>
              <a:t>kérhetik Öntől a válaszokat, többek között, de nem kizárólagosan a következőket:</a:t>
            </a:r>
          </a:p>
          <a:p>
            <a:pPr marL="720000" marR="952500" indent="-342900">
              <a:spcBef>
                <a:spcPts val="565"/>
              </a:spcBef>
              <a:buClr>
                <a:srgbClr val="DF001E"/>
              </a:buClr>
              <a:buSzPct val="112500"/>
              <a:buFont typeface="Wingdings" panose="05000000000000000000" pitchFamily="2" charset="2"/>
              <a:buChar char="§"/>
              <a:tabLst>
                <a:tab pos="370205" algn="l"/>
              </a:tabLst>
            </a:pPr>
            <a:r>
              <a:rPr lang="en-US" sz="1400" dirty="0">
                <a:latin typeface="Calibri"/>
                <a:cs typeface="Calibri"/>
              </a:rPr>
              <a:t>Igen/Nem kérdések,</a:t>
            </a:r>
          </a:p>
          <a:p>
            <a:pPr marL="720000" marR="952500" indent="-342900">
              <a:spcBef>
                <a:spcPts val="565"/>
              </a:spcBef>
              <a:buClr>
                <a:srgbClr val="DF001E"/>
              </a:buClr>
              <a:buSzPct val="112500"/>
              <a:buFont typeface="Wingdings" panose="05000000000000000000" pitchFamily="2" charset="2"/>
              <a:buChar char="§"/>
              <a:tabLst>
                <a:tab pos="370205" algn="l"/>
              </a:tabLst>
            </a:pPr>
            <a:r>
              <a:rPr lang="en-US" sz="1400" dirty="0">
                <a:latin typeface="Calibri"/>
                <a:cs typeface="Calibri"/>
              </a:rPr>
              <a:t>Szabad szöveg,</a:t>
            </a:r>
          </a:p>
          <a:p>
            <a:pPr marL="720000" marR="952500" indent="-342900">
              <a:spcBef>
                <a:spcPts val="565"/>
              </a:spcBef>
              <a:buClr>
                <a:srgbClr val="DF001E"/>
              </a:buClr>
              <a:buSzPct val="112500"/>
              <a:buFont typeface="Wingdings" panose="05000000000000000000" pitchFamily="2" charset="2"/>
              <a:buChar char="§"/>
              <a:tabLst>
                <a:tab pos="370205" algn="l"/>
              </a:tabLst>
            </a:pPr>
            <a:r>
              <a:rPr lang="en-US" sz="1400" dirty="0">
                <a:latin typeface="Calibri"/>
                <a:cs typeface="Calibri"/>
              </a:rPr>
              <a:t>Válaszok csatolmányokkal</a:t>
            </a:r>
          </a:p>
          <a:p>
            <a:endParaRPr lang="hu-H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5239" y="2441410"/>
            <a:ext cx="6705600" cy="16168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0648" y="1109014"/>
            <a:ext cx="1363979" cy="11353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00C1D2D7-F0AD-F99A-90F4-86F0382DC24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28</a:t>
            </a:fld>
            <a:endParaRPr lang="hu-HU"/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2AA41B91-6605-67D6-C8BD-56C1DE26FF8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97441" y="6388607"/>
            <a:ext cx="1200911" cy="158496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6563ED32-C922-2ECE-B2C1-D2551A6C546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8489"/>
          <a:stretch/>
        </p:blipFill>
        <p:spPr>
          <a:xfrm>
            <a:off x="7090060" y="817246"/>
            <a:ext cx="4216017" cy="15080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bject 14">
            <a:extLst>
              <a:ext uri="{FF2B5EF4-FFF2-40B4-BE49-F238E27FC236}">
                <a16:creationId xmlns:a16="http://schemas.microsoft.com/office/drawing/2014/main" id="{7D43D2FC-4218-99B3-34E7-00376F90560E}"/>
              </a:ext>
            </a:extLst>
          </p:cNvPr>
          <p:cNvSpPr txBox="1">
            <a:spLocks/>
          </p:cNvSpPr>
          <p:nvPr/>
        </p:nvSpPr>
        <p:spPr>
          <a:xfrm>
            <a:off x="98510" y="94772"/>
            <a:ext cx="959442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200" b="0" i="0">
                <a:solidFill>
                  <a:srgbClr val="DF001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>
              <a:spcBef>
                <a:spcPts val="133"/>
              </a:spcBef>
            </a:pPr>
            <a:r>
              <a:rPr lang="hu-HU" sz="2400" spc="-100" dirty="0"/>
              <a:t>BESZERZÉSI ESEMÉNY ÚTMUTATÓ</a:t>
            </a:r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ED544F24-B152-4B89-0867-752B0A77A76B}"/>
              </a:ext>
            </a:extLst>
          </p:cNvPr>
          <p:cNvSpPr txBox="1"/>
          <p:nvPr/>
        </p:nvSpPr>
        <p:spPr>
          <a:xfrm>
            <a:off x="227989" y="573915"/>
            <a:ext cx="5067911" cy="2940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hu-HU" dirty="0" err="1">
                <a:solidFill>
                  <a:srgbClr val="7E7E7E"/>
                </a:solidFill>
              </a:rPr>
              <a:t>RFx</a:t>
            </a:r>
            <a:r>
              <a:rPr lang="hu-HU" dirty="0">
                <a:solidFill>
                  <a:srgbClr val="7E7E7E"/>
                </a:solidFill>
              </a:rPr>
              <a:t> Események </a:t>
            </a:r>
            <a:r>
              <a:rPr lang="en-US" sz="1800" dirty="0">
                <a:solidFill>
                  <a:srgbClr val="7E7E7E"/>
                </a:solidFill>
              </a:rPr>
              <a:t>- </a:t>
            </a:r>
            <a:r>
              <a:rPr lang="hu-HU" sz="1800" dirty="0">
                <a:solidFill>
                  <a:srgbClr val="7E7E7E"/>
                </a:solidFill>
              </a:rPr>
              <a:t>Eseményüzenetek</a:t>
            </a:r>
            <a:endParaRPr dirty="0">
              <a:solidFill>
                <a:srgbClr val="7E7E7E"/>
              </a:solidFill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13D1D53D-9FA2-EAD2-5F92-A569EBA04FAF}"/>
              </a:ext>
            </a:extLst>
          </p:cNvPr>
          <p:cNvSpPr txBox="1"/>
          <p:nvPr/>
        </p:nvSpPr>
        <p:spPr>
          <a:xfrm>
            <a:off x="355013" y="1206398"/>
            <a:ext cx="503849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 marL="370205" marR="952500" indent="-171450" algn="just">
              <a:spcBef>
                <a:spcPts val="565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  <a:defRPr sz="1400">
                <a:latin typeface="Calibri"/>
                <a:cs typeface="Calibri"/>
              </a:defRPr>
            </a:lvl1pPr>
          </a:lstStyle>
          <a:p>
            <a:r>
              <a:rPr lang="hu-HU" dirty="0"/>
              <a:t>1. </a:t>
            </a:r>
            <a:r>
              <a:rPr lang="en-US" dirty="0"/>
              <a:t>Az</a:t>
            </a:r>
            <a:r>
              <a:rPr lang="en-US" b="1" dirty="0"/>
              <a:t> </a:t>
            </a:r>
            <a:r>
              <a:rPr lang="en-US" b="1" dirty="0" err="1"/>
              <a:t>Esemény</a:t>
            </a:r>
            <a:r>
              <a:rPr lang="hu-HU" b="1" dirty="0"/>
              <a:t>üzenetek</a:t>
            </a:r>
            <a:r>
              <a:rPr lang="en-US" b="1" dirty="0"/>
              <a:t> </a:t>
            </a:r>
            <a:r>
              <a:rPr lang="en-US" dirty="0"/>
              <a:t>lehetővé teszi a szállító számára, hogy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hu-HU" dirty="0"/>
              <a:t>„</a:t>
            </a:r>
            <a:r>
              <a:rPr lang="en-US" b="1" dirty="0" err="1"/>
              <a:t>Üzenet</a:t>
            </a:r>
            <a:r>
              <a:rPr lang="en-US" b="1" dirty="0"/>
              <a:t> </a:t>
            </a:r>
            <a:r>
              <a:rPr lang="hu-HU" b="1" dirty="0"/>
              <a:t>írása”</a:t>
            </a:r>
            <a:r>
              <a:rPr lang="en-US" b="1" dirty="0"/>
              <a:t> </a:t>
            </a:r>
            <a:r>
              <a:rPr lang="en-US" dirty="0"/>
              <a:t>funkcióval kommunikáljon.</a:t>
            </a:r>
          </a:p>
          <a:p>
            <a:r>
              <a:rPr lang="hu-HU" dirty="0"/>
              <a:t>2. </a:t>
            </a:r>
            <a:r>
              <a:rPr lang="en-US" dirty="0"/>
              <a:t>Kezdjen beszélgetést a </a:t>
            </a:r>
            <a:r>
              <a:rPr lang="hu-HU" dirty="0"/>
              <a:t>beszerzővel</a:t>
            </a:r>
            <a:r>
              <a:rPr lang="en-US" dirty="0"/>
              <a:t> </a:t>
            </a:r>
            <a:r>
              <a:rPr lang="en-US" b="1" dirty="0" err="1"/>
              <a:t>az</a:t>
            </a:r>
            <a:r>
              <a:rPr lang="en-US" b="1" dirty="0"/>
              <a:t> </a:t>
            </a:r>
            <a:r>
              <a:rPr lang="hu-HU" b="1" dirty="0"/>
              <a:t>„</a:t>
            </a:r>
            <a:r>
              <a:rPr lang="en-US" b="1" dirty="0" err="1"/>
              <a:t>Üzenet</a:t>
            </a:r>
            <a:r>
              <a:rPr lang="en-US" b="1" dirty="0"/>
              <a:t> </a:t>
            </a:r>
            <a:r>
              <a:rPr lang="hu-HU" b="1" dirty="0"/>
              <a:t>írása”</a:t>
            </a:r>
            <a:r>
              <a:rPr lang="en-US" b="1" dirty="0"/>
              <a:t> </a:t>
            </a:r>
            <a:r>
              <a:rPr lang="en-US" dirty="0"/>
              <a:t>gomb segítségével. A tárgy, a melléklet és a szöveges rész szerkeszthető. Töltse ki őket az Ön által megfelelőnek </a:t>
            </a:r>
            <a:r>
              <a:rPr lang="en-US" dirty="0" err="1"/>
              <a:t>ítélt</a:t>
            </a:r>
            <a:r>
              <a:rPr lang="en-US" dirty="0"/>
              <a:t> </a:t>
            </a:r>
            <a:r>
              <a:rPr lang="en-US" dirty="0" err="1"/>
              <a:t>módon</a:t>
            </a:r>
            <a:r>
              <a:rPr lang="en-US" dirty="0"/>
              <a:t> és "</a:t>
            </a:r>
            <a:r>
              <a:rPr lang="en-US" b="1" dirty="0"/>
              <a:t>Küldje el</a:t>
            </a:r>
            <a:r>
              <a:rPr lang="en-US" dirty="0"/>
              <a:t>" kérdését a </a:t>
            </a:r>
            <a:r>
              <a:rPr lang="hu-HU" dirty="0"/>
              <a:t>beszerzőnek</a:t>
            </a:r>
            <a:r>
              <a:rPr lang="en-US" dirty="0"/>
              <a:t>.</a:t>
            </a:r>
          </a:p>
          <a:p>
            <a:r>
              <a:rPr lang="hu-HU" dirty="0"/>
              <a:t>3. </a:t>
            </a:r>
            <a:r>
              <a:rPr lang="en-US" dirty="0"/>
              <a:t>Amint a </a:t>
            </a:r>
            <a:r>
              <a:rPr lang="hu-HU" dirty="0"/>
              <a:t>beszerző</a:t>
            </a:r>
            <a:r>
              <a:rPr lang="en-US" dirty="0"/>
              <a:t> válaszol, az üzenet megjelenik az üzenőfalon</a:t>
            </a:r>
            <a:r>
              <a:rPr lang="hu-HU" dirty="0"/>
              <a:t>. </a:t>
            </a:r>
            <a:r>
              <a:rPr lang="en-US" dirty="0"/>
              <a:t>Kattintson az "</a:t>
            </a:r>
            <a:r>
              <a:rPr lang="en-US" b="1" dirty="0"/>
              <a:t>Eseményüzenetek</a:t>
            </a:r>
            <a:r>
              <a:rPr lang="en-US" dirty="0"/>
              <a:t>" lehetőségre (az oldal bal felső sarkában látható)</a:t>
            </a:r>
            <a:r>
              <a:rPr lang="hu-HU" dirty="0"/>
              <a:t>. </a:t>
            </a:r>
            <a:r>
              <a:rPr lang="en-US" dirty="0"/>
              <a:t>Válassza ki az üzenetet, és kattintson a </a:t>
            </a:r>
            <a:r>
              <a:rPr lang="en-US" b="1" dirty="0"/>
              <a:t>Megtekintés </a:t>
            </a:r>
            <a:r>
              <a:rPr lang="en-US" dirty="0"/>
              <a:t>gombra. Megjelenik a </a:t>
            </a:r>
            <a:r>
              <a:rPr lang="hu-HU" dirty="0"/>
              <a:t>beszerző</a:t>
            </a:r>
            <a:r>
              <a:rPr lang="en-US" dirty="0"/>
              <a:t> válasza az Ön kérdésére.</a:t>
            </a:r>
          </a:p>
          <a:p>
            <a:endParaRPr lang="hu-HU" dirty="0"/>
          </a:p>
        </p:txBody>
      </p:sp>
      <p:sp>
        <p:nvSpPr>
          <p:cNvPr id="8" name="object 8"/>
          <p:cNvSpPr/>
          <p:nvPr/>
        </p:nvSpPr>
        <p:spPr>
          <a:xfrm>
            <a:off x="5191125" y="1495824"/>
            <a:ext cx="833719" cy="234950"/>
          </a:xfrm>
          <a:custGeom>
            <a:avLst/>
            <a:gdLst/>
            <a:ahLst/>
            <a:cxnLst/>
            <a:rect l="l" t="t" r="r" b="b"/>
            <a:pathLst>
              <a:path w="614679" h="234950">
                <a:moveTo>
                  <a:pt x="0" y="234696"/>
                </a:moveTo>
                <a:lnTo>
                  <a:pt x="614172" y="234696"/>
                </a:lnTo>
                <a:lnTo>
                  <a:pt x="614172" y="0"/>
                </a:lnTo>
                <a:lnTo>
                  <a:pt x="0" y="0"/>
                </a:lnTo>
                <a:lnTo>
                  <a:pt x="0" y="234696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E8C27FA3-A4D3-104C-9578-03AE8187FF4C}"/>
              </a:ext>
            </a:extLst>
          </p:cNvPr>
          <p:cNvSpPr/>
          <p:nvPr/>
        </p:nvSpPr>
        <p:spPr>
          <a:xfrm>
            <a:off x="10431827" y="2441410"/>
            <a:ext cx="618408" cy="213534"/>
          </a:xfrm>
          <a:custGeom>
            <a:avLst/>
            <a:gdLst/>
            <a:ahLst/>
            <a:cxnLst/>
            <a:rect l="l" t="t" r="r" b="b"/>
            <a:pathLst>
              <a:path w="614679" h="234950">
                <a:moveTo>
                  <a:pt x="0" y="234696"/>
                </a:moveTo>
                <a:lnTo>
                  <a:pt x="614172" y="234696"/>
                </a:lnTo>
                <a:lnTo>
                  <a:pt x="614172" y="0"/>
                </a:lnTo>
                <a:lnTo>
                  <a:pt x="0" y="0"/>
                </a:lnTo>
                <a:lnTo>
                  <a:pt x="0" y="234696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99FB7A26-A295-F51D-B2D6-B83FB18C85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7845" y="4396693"/>
            <a:ext cx="4644405" cy="2092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Kép 25">
            <a:extLst>
              <a:ext uri="{FF2B5EF4-FFF2-40B4-BE49-F238E27FC236}">
                <a16:creationId xmlns:a16="http://schemas.microsoft.com/office/drawing/2014/main" id="{A7D99F2B-BE26-5872-7AF5-8359223FBF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2350" y="4080339"/>
            <a:ext cx="2615841" cy="25050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87C82A0F-7367-6DC3-E4FF-2D54CE0E024F}"/>
              </a:ext>
            </a:extLst>
          </p:cNvPr>
          <p:cNvGrpSpPr/>
          <p:nvPr/>
        </p:nvGrpSpPr>
        <p:grpSpPr>
          <a:xfrm>
            <a:off x="4876706" y="1213032"/>
            <a:ext cx="298704" cy="358216"/>
            <a:chOff x="7179165" y="1832060"/>
            <a:chExt cx="298704" cy="358216"/>
          </a:xfrm>
        </p:grpSpPr>
        <p:pic>
          <p:nvPicPr>
            <p:cNvPr id="28" name="object 8">
              <a:extLst>
                <a:ext uri="{FF2B5EF4-FFF2-40B4-BE49-F238E27FC236}">
                  <a16:creationId xmlns:a16="http://schemas.microsoft.com/office/drawing/2014/main" id="{487EDAC4-1426-1F57-1397-924741C91B5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79165" y="1853604"/>
              <a:ext cx="298704" cy="292608"/>
            </a:xfrm>
            <a:prstGeom prst="rect">
              <a:avLst/>
            </a:prstGeom>
          </p:spPr>
        </p:pic>
        <p:sp>
          <p:nvSpPr>
            <p:cNvPr id="29" name="object 9">
              <a:extLst>
                <a:ext uri="{FF2B5EF4-FFF2-40B4-BE49-F238E27FC236}">
                  <a16:creationId xmlns:a16="http://schemas.microsoft.com/office/drawing/2014/main" id="{B0C6CD16-E207-D441-F3E8-B411EA36B7AF}"/>
                </a:ext>
              </a:extLst>
            </p:cNvPr>
            <p:cNvSpPr txBox="1"/>
            <p:nvPr/>
          </p:nvSpPr>
          <p:spPr>
            <a:xfrm>
              <a:off x="7239617" y="1832060"/>
              <a:ext cx="177800" cy="358216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>
                <a:spcBef>
                  <a:spcPts val="152"/>
                </a:spcBef>
              </a:pPr>
              <a:r>
                <a:rPr lang="hu-HU" sz="2200" spc="-67" dirty="0">
                  <a:solidFill>
                    <a:srgbClr val="FFFFFF"/>
                  </a:solidFill>
                  <a:latin typeface="Calibri"/>
                  <a:cs typeface="Calibri"/>
                </a:rPr>
                <a:t>1</a:t>
              </a:r>
              <a:endParaRPr sz="2200" dirty="0">
                <a:latin typeface="Calibri"/>
                <a:cs typeface="Calibri"/>
              </a:endParaRPr>
            </a:p>
          </p:txBody>
        </p:sp>
      </p:grpSp>
      <p:grpSp>
        <p:nvGrpSpPr>
          <p:cNvPr id="30" name="Csoportba foglalás 29">
            <a:extLst>
              <a:ext uri="{FF2B5EF4-FFF2-40B4-BE49-F238E27FC236}">
                <a16:creationId xmlns:a16="http://schemas.microsoft.com/office/drawing/2014/main" id="{FEEB1BAD-0AF4-AEC6-24B2-C67D232251FB}"/>
              </a:ext>
            </a:extLst>
          </p:cNvPr>
          <p:cNvGrpSpPr/>
          <p:nvPr/>
        </p:nvGrpSpPr>
        <p:grpSpPr>
          <a:xfrm>
            <a:off x="8430270" y="2251286"/>
            <a:ext cx="298704" cy="358216"/>
            <a:chOff x="7179165" y="1832060"/>
            <a:chExt cx="298704" cy="358216"/>
          </a:xfrm>
        </p:grpSpPr>
        <p:pic>
          <p:nvPicPr>
            <p:cNvPr id="31" name="object 8">
              <a:extLst>
                <a:ext uri="{FF2B5EF4-FFF2-40B4-BE49-F238E27FC236}">
                  <a16:creationId xmlns:a16="http://schemas.microsoft.com/office/drawing/2014/main" id="{86CDF252-F408-C035-95C7-41ADBED3FB6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79165" y="1853604"/>
              <a:ext cx="298704" cy="292608"/>
            </a:xfrm>
            <a:prstGeom prst="rect">
              <a:avLst/>
            </a:prstGeom>
          </p:spPr>
        </p:pic>
        <p:sp>
          <p:nvSpPr>
            <p:cNvPr id="32" name="object 9">
              <a:extLst>
                <a:ext uri="{FF2B5EF4-FFF2-40B4-BE49-F238E27FC236}">
                  <a16:creationId xmlns:a16="http://schemas.microsoft.com/office/drawing/2014/main" id="{D2BD074C-6639-B2AC-8F9B-A42E739E3ED0}"/>
                </a:ext>
              </a:extLst>
            </p:cNvPr>
            <p:cNvSpPr txBox="1"/>
            <p:nvPr/>
          </p:nvSpPr>
          <p:spPr>
            <a:xfrm>
              <a:off x="7239617" y="1832060"/>
              <a:ext cx="177800" cy="358216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>
                <a:spcBef>
                  <a:spcPts val="152"/>
                </a:spcBef>
              </a:pPr>
              <a:r>
                <a:rPr lang="hu-HU" sz="2200" spc="-67" dirty="0">
                  <a:solidFill>
                    <a:srgbClr val="FFFFFF"/>
                  </a:solidFill>
                  <a:latin typeface="Calibri"/>
                  <a:cs typeface="Calibri"/>
                </a:rPr>
                <a:t>2</a:t>
              </a:r>
              <a:endParaRPr sz="2200" dirty="0">
                <a:latin typeface="Calibri"/>
                <a:cs typeface="Calibri"/>
              </a:endParaRPr>
            </a:p>
          </p:txBody>
        </p:sp>
      </p:grpSp>
      <p:grpSp>
        <p:nvGrpSpPr>
          <p:cNvPr id="33" name="Csoportba foglalás 32">
            <a:extLst>
              <a:ext uri="{FF2B5EF4-FFF2-40B4-BE49-F238E27FC236}">
                <a16:creationId xmlns:a16="http://schemas.microsoft.com/office/drawing/2014/main" id="{1B343A35-8731-926E-054C-F9F7EE33DF12}"/>
              </a:ext>
            </a:extLst>
          </p:cNvPr>
          <p:cNvGrpSpPr/>
          <p:nvPr/>
        </p:nvGrpSpPr>
        <p:grpSpPr>
          <a:xfrm>
            <a:off x="1629141" y="4643158"/>
            <a:ext cx="298704" cy="358216"/>
            <a:chOff x="7179165" y="1832060"/>
            <a:chExt cx="298704" cy="358216"/>
          </a:xfrm>
        </p:grpSpPr>
        <p:pic>
          <p:nvPicPr>
            <p:cNvPr id="34" name="object 8">
              <a:extLst>
                <a:ext uri="{FF2B5EF4-FFF2-40B4-BE49-F238E27FC236}">
                  <a16:creationId xmlns:a16="http://schemas.microsoft.com/office/drawing/2014/main" id="{A37B49CC-EA86-31BA-7542-84CD7C6BD6E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79165" y="1853604"/>
              <a:ext cx="298704" cy="292608"/>
            </a:xfrm>
            <a:prstGeom prst="rect">
              <a:avLst/>
            </a:prstGeom>
          </p:spPr>
        </p:pic>
        <p:sp>
          <p:nvSpPr>
            <p:cNvPr id="35" name="object 9">
              <a:extLst>
                <a:ext uri="{FF2B5EF4-FFF2-40B4-BE49-F238E27FC236}">
                  <a16:creationId xmlns:a16="http://schemas.microsoft.com/office/drawing/2014/main" id="{75677DC7-0A99-96EC-4BB9-A07EBA02C8E8}"/>
                </a:ext>
              </a:extLst>
            </p:cNvPr>
            <p:cNvSpPr txBox="1"/>
            <p:nvPr/>
          </p:nvSpPr>
          <p:spPr>
            <a:xfrm>
              <a:off x="7239617" y="1832060"/>
              <a:ext cx="177800" cy="358216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>
                <a:spcBef>
                  <a:spcPts val="152"/>
                </a:spcBef>
              </a:pPr>
              <a:r>
                <a:rPr lang="hu-HU" sz="2200" spc="-67" dirty="0">
                  <a:solidFill>
                    <a:srgbClr val="FFFFFF"/>
                  </a:solidFill>
                  <a:latin typeface="Calibri"/>
                  <a:cs typeface="Calibri"/>
                </a:rPr>
                <a:t>3</a:t>
              </a:r>
              <a:endParaRPr sz="2200" dirty="0">
                <a:latin typeface="Calibri"/>
                <a:cs typeface="Calibri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object 14"/>
          <p:cNvGrpSpPr/>
          <p:nvPr/>
        </p:nvGrpSpPr>
        <p:grpSpPr>
          <a:xfrm>
            <a:off x="6044184" y="5087573"/>
            <a:ext cx="3775415" cy="438334"/>
            <a:chOff x="6044184" y="5087573"/>
            <a:chExt cx="3775415" cy="438334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63110" y="5114036"/>
              <a:ext cx="1656489" cy="2336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44184" y="5087573"/>
              <a:ext cx="1485621" cy="43833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80198" y="5188458"/>
              <a:ext cx="250698" cy="76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7461203F-72AB-8A7A-AE9F-0929E389626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29</a:t>
            </a:fld>
            <a:endParaRPr lang="hu-HU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61E05F0D-8276-FA59-E259-C65F85A7F83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97441" y="6388607"/>
            <a:ext cx="1200911" cy="158496"/>
          </a:xfrm>
          <a:prstGeom prst="rect">
            <a:avLst/>
          </a:prstGeom>
        </p:spPr>
      </p:pic>
      <p:sp>
        <p:nvSpPr>
          <p:cNvPr id="2" name="object 14">
            <a:extLst>
              <a:ext uri="{FF2B5EF4-FFF2-40B4-BE49-F238E27FC236}">
                <a16:creationId xmlns:a16="http://schemas.microsoft.com/office/drawing/2014/main" id="{3E1C026D-4F74-A78E-E330-1CE5A5673D0A}"/>
              </a:ext>
            </a:extLst>
          </p:cNvPr>
          <p:cNvSpPr txBox="1">
            <a:spLocks/>
          </p:cNvSpPr>
          <p:nvPr/>
        </p:nvSpPr>
        <p:spPr>
          <a:xfrm>
            <a:off x="98510" y="94772"/>
            <a:ext cx="959442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200" b="0" i="0">
                <a:solidFill>
                  <a:srgbClr val="DF001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>
              <a:spcBef>
                <a:spcPts val="133"/>
              </a:spcBef>
            </a:pPr>
            <a:r>
              <a:rPr lang="hu-HU" sz="2400" spc="-100" dirty="0"/>
              <a:t>BESZERZÉSI ESEMÉNY ÚTMUTATÓ</a:t>
            </a:r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225C59B0-1E5E-B67B-6F67-83C636A76F99}"/>
              </a:ext>
            </a:extLst>
          </p:cNvPr>
          <p:cNvSpPr txBox="1"/>
          <p:nvPr/>
        </p:nvSpPr>
        <p:spPr>
          <a:xfrm>
            <a:off x="227989" y="573915"/>
            <a:ext cx="5067911" cy="2940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hu-HU" dirty="0" err="1">
                <a:solidFill>
                  <a:srgbClr val="7E7E7E"/>
                </a:solidFill>
              </a:rPr>
              <a:t>RFx események </a:t>
            </a:r>
            <a:r>
              <a:rPr lang="en-US" sz="1800" dirty="0">
                <a:solidFill>
                  <a:srgbClr val="7E7E7E"/>
                </a:solidFill>
              </a:rPr>
              <a:t>- </a:t>
            </a:r>
            <a:r>
              <a:rPr lang="hu-HU" sz="1800" dirty="0" err="1">
                <a:solidFill>
                  <a:srgbClr val="7E7E7E"/>
                </a:solidFill>
              </a:rPr>
              <a:t>Teljes válasz beküldése</a:t>
            </a:r>
            <a:endParaRPr dirty="0">
              <a:solidFill>
                <a:srgbClr val="7E7E7E"/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929E67B-60E3-DF1A-BF11-0FF2A9A21D22}"/>
              </a:ext>
            </a:extLst>
          </p:cNvPr>
          <p:cNvSpPr txBox="1"/>
          <p:nvPr/>
        </p:nvSpPr>
        <p:spPr>
          <a:xfrm>
            <a:off x="98510" y="1140502"/>
            <a:ext cx="5727701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 marL="370205" marR="952500" indent="-171450" algn="just">
              <a:spcBef>
                <a:spcPts val="565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  <a:defRPr sz="1400">
                <a:latin typeface="Calibri"/>
                <a:cs typeface="Calibri"/>
              </a:defRPr>
            </a:lvl1pPr>
          </a:lstStyle>
          <a:p>
            <a:r>
              <a:rPr lang="hu-HU" sz="1300" dirty="0"/>
              <a:t>1. </a:t>
            </a:r>
            <a:r>
              <a:rPr lang="en-US" sz="1300" dirty="0"/>
              <a:t>Ajánlatának véglegesítéséhez és a </a:t>
            </a:r>
            <a:r>
              <a:rPr lang="hu-HU" sz="1300" dirty="0"/>
              <a:t>beszerzőnek</a:t>
            </a:r>
            <a:r>
              <a:rPr lang="en-US" sz="1300" dirty="0"/>
              <a:t> való elküldéséhez kattintson a "</a:t>
            </a:r>
            <a:r>
              <a:rPr lang="en-US" sz="1300" b="1" dirty="0"/>
              <a:t>Teljes válasz elküldése</a:t>
            </a:r>
            <a:r>
              <a:rPr lang="en-US" sz="1300" dirty="0"/>
              <a:t>" gombra, és a következő felugró képernyőn erősítse meg a benyújtást.</a:t>
            </a:r>
            <a:endParaRPr lang="hu-HU" sz="1300" dirty="0"/>
          </a:p>
          <a:p>
            <a:pPr marL="198755" indent="0">
              <a:buNone/>
            </a:pPr>
            <a:endParaRPr lang="en-US" sz="1300" dirty="0"/>
          </a:p>
          <a:p>
            <a:r>
              <a:rPr lang="en-US" sz="1300" dirty="0"/>
              <a:t>Ha elfelejtett válaszolni egy kötelező kérdésre, vagy az nem megengedett formátumban van, </a:t>
            </a:r>
            <a:r>
              <a:rPr lang="en-US" sz="1300" b="1" dirty="0" err="1"/>
              <a:t>az</a:t>
            </a:r>
            <a:r>
              <a:rPr lang="en-US" sz="1300" b="1" dirty="0"/>
              <a:t> Ariba rendszer piros üzenetet </a:t>
            </a:r>
            <a:r>
              <a:rPr lang="en-US" sz="1300" b="1" dirty="0" err="1"/>
              <a:t>jelenít</a:t>
            </a:r>
            <a:r>
              <a:rPr lang="en-US" sz="1300" b="1" dirty="0"/>
              <a:t> meg</a:t>
            </a:r>
            <a:r>
              <a:rPr lang="en-US" sz="1300" dirty="0"/>
              <a:t> és a "problémás" kérdéshez és annak válaszához navigálja Önt.</a:t>
            </a:r>
            <a:endParaRPr lang="hu-HU" sz="1300" dirty="0"/>
          </a:p>
          <a:p>
            <a:pPr marL="198755" indent="0">
              <a:buNone/>
            </a:pPr>
            <a:endParaRPr lang="en-US" sz="1300" dirty="0"/>
          </a:p>
          <a:p>
            <a:r>
              <a:rPr lang="en-US" sz="1300" dirty="0"/>
              <a:t>Miután kijavította válaszait, kattintson ismét a </a:t>
            </a:r>
            <a:r>
              <a:rPr lang="en-US" sz="1300" b="1" dirty="0"/>
              <a:t>Teljes válasz beküldése </a:t>
            </a:r>
            <a:r>
              <a:rPr lang="en-US" sz="1300" dirty="0"/>
              <a:t>gombra.</a:t>
            </a:r>
            <a:endParaRPr lang="hu-HU" sz="1300" dirty="0"/>
          </a:p>
          <a:p>
            <a:pPr marL="198755" indent="0">
              <a:buNone/>
            </a:pPr>
            <a:endParaRPr lang="en-US" sz="1300" dirty="0"/>
          </a:p>
          <a:p>
            <a:r>
              <a:rPr lang="hu-HU" sz="1300" dirty="0"/>
              <a:t>2. </a:t>
            </a:r>
            <a:r>
              <a:rPr lang="en-US" sz="1300" dirty="0"/>
              <a:t>Az esemény teljes időtartama alatt a képernyő jobb felső sarkában mindig látható lesz egy </a:t>
            </a:r>
            <a:r>
              <a:rPr lang="en-US" sz="1300" b="1" dirty="0"/>
              <a:t>visszaszámláló</a:t>
            </a:r>
            <a:r>
              <a:rPr lang="en-US" sz="1300" dirty="0"/>
              <a:t>, amely megmutatja, </a:t>
            </a:r>
            <a:r>
              <a:rPr lang="en-US" sz="1300" dirty="0" err="1"/>
              <a:t>mennyi</a:t>
            </a:r>
            <a:r>
              <a:rPr lang="en-US" sz="1300" dirty="0"/>
              <a:t> </a:t>
            </a:r>
            <a:r>
              <a:rPr lang="en-US" sz="1300" dirty="0" err="1"/>
              <a:t>idő</a:t>
            </a:r>
            <a:r>
              <a:rPr lang="en-US" sz="1300" dirty="0"/>
              <a:t> van még hátra az esemény végéig.</a:t>
            </a:r>
            <a:endParaRPr lang="hu-HU" sz="1300" dirty="0"/>
          </a:p>
          <a:p>
            <a:pPr marL="198755" indent="0">
              <a:buNone/>
            </a:pPr>
            <a:endParaRPr lang="en-US" sz="1300" dirty="0"/>
          </a:p>
          <a:p>
            <a:r>
              <a:rPr lang="en-US" sz="1300" dirty="0" err="1"/>
              <a:t>Amikor</a:t>
            </a:r>
            <a:r>
              <a:rPr lang="en-US" sz="1300" dirty="0"/>
              <a:t> a</a:t>
            </a:r>
            <a:r>
              <a:rPr lang="hu-HU" sz="1300" dirty="0"/>
              <a:t>z</a:t>
            </a:r>
            <a:r>
              <a:rPr lang="en-US" sz="1300" dirty="0"/>
              <a:t> esemény véget ér, a rendszer a visszaszámláló időzítő helyébe a </a:t>
            </a:r>
            <a:r>
              <a:rPr lang="en-US" sz="1300" b="1" dirty="0"/>
              <a:t>Kiválasztás folyamatban státusz </a:t>
            </a:r>
            <a:r>
              <a:rPr lang="en-US" sz="1300" dirty="0"/>
              <a:t>lép. Ez azt jelenti, hogy az esemény már nem fogad válaszokat. Ez idő alatt a </a:t>
            </a:r>
            <a:r>
              <a:rPr lang="hu-HU" sz="1300" dirty="0"/>
              <a:t>beszerző</a:t>
            </a:r>
            <a:r>
              <a:rPr lang="en-US" sz="1300" dirty="0"/>
              <a:t> értékeli a </a:t>
            </a:r>
            <a:r>
              <a:rPr lang="en-US" sz="1300" dirty="0" err="1"/>
              <a:t>résztvevők</a:t>
            </a:r>
            <a:r>
              <a:rPr lang="en-US" sz="1300" dirty="0"/>
              <a:t> </a:t>
            </a:r>
            <a:r>
              <a:rPr lang="en-US" sz="1300" dirty="0" err="1"/>
              <a:t>válaszait</a:t>
            </a:r>
            <a:r>
              <a:rPr lang="en-US" sz="1300" dirty="0"/>
              <a:t> és véglegesíti </a:t>
            </a:r>
            <a:r>
              <a:rPr lang="en-US" sz="1300" dirty="0" err="1"/>
              <a:t>az</a:t>
            </a:r>
            <a:r>
              <a:rPr lang="en-US" sz="1300" dirty="0"/>
              <a:t> </a:t>
            </a:r>
            <a:r>
              <a:rPr lang="hu-HU" sz="1300" dirty="0"/>
              <a:t>kiválasztási</a:t>
            </a:r>
            <a:r>
              <a:rPr lang="en-US" sz="1300" dirty="0"/>
              <a:t> döntést. A </a:t>
            </a:r>
            <a:r>
              <a:rPr lang="hu-HU" sz="1300" dirty="0"/>
              <a:t>beszerző</a:t>
            </a:r>
            <a:r>
              <a:rPr lang="en-US" sz="1300" dirty="0"/>
              <a:t> kommunikálni fog a </a:t>
            </a:r>
            <a:r>
              <a:rPr lang="en-US" sz="1300" dirty="0" err="1"/>
              <a:t>beszállítókkal</a:t>
            </a:r>
            <a:r>
              <a:rPr lang="en-US" sz="1300" dirty="0"/>
              <a:t> a döntés eredményéről, függetlenül attól, hogy a beszállító nyert-e vagy sem.</a:t>
            </a:r>
          </a:p>
          <a:p>
            <a:endParaRPr lang="hu-HU" sz="1300" dirty="0"/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id="{2E486824-B124-4E68-A5CB-731398EEDA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2662" y="1140502"/>
            <a:ext cx="7015918" cy="35503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Csoportba foglalás 21">
            <a:extLst>
              <a:ext uri="{FF2B5EF4-FFF2-40B4-BE49-F238E27FC236}">
                <a16:creationId xmlns:a16="http://schemas.microsoft.com/office/drawing/2014/main" id="{827228D1-5B27-8770-CC4F-7555CAAA20F7}"/>
              </a:ext>
            </a:extLst>
          </p:cNvPr>
          <p:cNvGrpSpPr/>
          <p:nvPr/>
        </p:nvGrpSpPr>
        <p:grpSpPr>
          <a:xfrm>
            <a:off x="5894832" y="3822882"/>
            <a:ext cx="298704" cy="358216"/>
            <a:chOff x="7179165" y="1832060"/>
            <a:chExt cx="298704" cy="358216"/>
          </a:xfrm>
        </p:grpSpPr>
        <p:pic>
          <p:nvPicPr>
            <p:cNvPr id="23" name="object 8">
              <a:extLst>
                <a:ext uri="{FF2B5EF4-FFF2-40B4-BE49-F238E27FC236}">
                  <a16:creationId xmlns:a16="http://schemas.microsoft.com/office/drawing/2014/main" id="{B3E99ECE-01A4-9B95-17F4-D819EFA36328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79165" y="1853604"/>
              <a:ext cx="298704" cy="292608"/>
            </a:xfrm>
            <a:prstGeom prst="rect">
              <a:avLst/>
            </a:prstGeom>
          </p:spPr>
        </p:pic>
        <p:sp>
          <p:nvSpPr>
            <p:cNvPr id="24" name="object 9">
              <a:extLst>
                <a:ext uri="{FF2B5EF4-FFF2-40B4-BE49-F238E27FC236}">
                  <a16:creationId xmlns:a16="http://schemas.microsoft.com/office/drawing/2014/main" id="{07546867-CB85-F57D-121B-1A80EB34979E}"/>
                </a:ext>
              </a:extLst>
            </p:cNvPr>
            <p:cNvSpPr txBox="1"/>
            <p:nvPr/>
          </p:nvSpPr>
          <p:spPr>
            <a:xfrm>
              <a:off x="7239617" y="1832060"/>
              <a:ext cx="177800" cy="358216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>
                <a:spcBef>
                  <a:spcPts val="152"/>
                </a:spcBef>
              </a:pPr>
              <a:r>
                <a:rPr lang="hu-HU" sz="2200" spc="-67" dirty="0">
                  <a:solidFill>
                    <a:srgbClr val="FFFFFF"/>
                  </a:solidFill>
                  <a:latin typeface="Calibri"/>
                  <a:cs typeface="Calibri"/>
                </a:rPr>
                <a:t>1</a:t>
              </a:r>
              <a:endParaRPr sz="2200" dirty="0">
                <a:latin typeface="Calibri"/>
                <a:cs typeface="Calibri"/>
              </a:endParaRPr>
            </a:p>
          </p:txBody>
        </p:sp>
      </p:grpSp>
      <p:grpSp>
        <p:nvGrpSpPr>
          <p:cNvPr id="25" name="Csoportba foglalás 24">
            <a:extLst>
              <a:ext uri="{FF2B5EF4-FFF2-40B4-BE49-F238E27FC236}">
                <a16:creationId xmlns:a16="http://schemas.microsoft.com/office/drawing/2014/main" id="{7BDCD6BA-7DFD-6284-40BB-42F37DCF5035}"/>
              </a:ext>
            </a:extLst>
          </p:cNvPr>
          <p:cNvGrpSpPr/>
          <p:nvPr/>
        </p:nvGrpSpPr>
        <p:grpSpPr>
          <a:xfrm>
            <a:off x="5788132" y="4868342"/>
            <a:ext cx="298704" cy="358216"/>
            <a:chOff x="7179165" y="1832060"/>
            <a:chExt cx="298704" cy="358216"/>
          </a:xfrm>
        </p:grpSpPr>
        <p:pic>
          <p:nvPicPr>
            <p:cNvPr id="26" name="object 8">
              <a:extLst>
                <a:ext uri="{FF2B5EF4-FFF2-40B4-BE49-F238E27FC236}">
                  <a16:creationId xmlns:a16="http://schemas.microsoft.com/office/drawing/2014/main" id="{9EFD1E9B-A3EB-5D9F-626D-4423993546E3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79165" y="1853604"/>
              <a:ext cx="298704" cy="292608"/>
            </a:xfrm>
            <a:prstGeom prst="rect">
              <a:avLst/>
            </a:prstGeom>
          </p:spPr>
        </p:pic>
        <p:sp>
          <p:nvSpPr>
            <p:cNvPr id="27" name="object 9">
              <a:extLst>
                <a:ext uri="{FF2B5EF4-FFF2-40B4-BE49-F238E27FC236}">
                  <a16:creationId xmlns:a16="http://schemas.microsoft.com/office/drawing/2014/main" id="{DF4CEB53-21A9-E9B8-5E15-6B36929E71AA}"/>
                </a:ext>
              </a:extLst>
            </p:cNvPr>
            <p:cNvSpPr txBox="1"/>
            <p:nvPr/>
          </p:nvSpPr>
          <p:spPr>
            <a:xfrm>
              <a:off x="7239617" y="1832060"/>
              <a:ext cx="177800" cy="358216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>
                <a:spcBef>
                  <a:spcPts val="152"/>
                </a:spcBef>
              </a:pPr>
              <a:r>
                <a:rPr lang="hu-HU" sz="2200" spc="-67" dirty="0">
                  <a:solidFill>
                    <a:srgbClr val="FFFFFF"/>
                  </a:solidFill>
                  <a:latin typeface="Calibri"/>
                  <a:cs typeface="Calibri"/>
                </a:rPr>
                <a:t>2</a:t>
              </a:r>
              <a:endParaRPr sz="2200" dirty="0">
                <a:latin typeface="Calibri"/>
                <a:cs typeface="Calibri"/>
              </a:endParaRPr>
            </a:p>
          </p:txBody>
        </p:sp>
      </p:grpSp>
      <p:sp>
        <p:nvSpPr>
          <p:cNvPr id="28" name="object 8">
            <a:extLst>
              <a:ext uri="{FF2B5EF4-FFF2-40B4-BE49-F238E27FC236}">
                <a16:creationId xmlns:a16="http://schemas.microsoft.com/office/drawing/2014/main" id="{6D2CB844-E47D-5A42-348D-1A178D69498A}"/>
              </a:ext>
            </a:extLst>
          </p:cNvPr>
          <p:cNvSpPr/>
          <p:nvPr/>
        </p:nvSpPr>
        <p:spPr>
          <a:xfrm>
            <a:off x="10780363" y="1082458"/>
            <a:ext cx="1288217" cy="355817"/>
          </a:xfrm>
          <a:custGeom>
            <a:avLst/>
            <a:gdLst/>
            <a:ahLst/>
            <a:cxnLst/>
            <a:rect l="l" t="t" r="r" b="b"/>
            <a:pathLst>
              <a:path w="614679" h="234950">
                <a:moveTo>
                  <a:pt x="0" y="234696"/>
                </a:moveTo>
                <a:lnTo>
                  <a:pt x="614172" y="234696"/>
                </a:lnTo>
                <a:lnTo>
                  <a:pt x="614172" y="0"/>
                </a:lnTo>
                <a:lnTo>
                  <a:pt x="0" y="0"/>
                </a:lnTo>
                <a:lnTo>
                  <a:pt x="0" y="234696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57200" y="2273088"/>
            <a:ext cx="6172200" cy="1739601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lang="hu-HU" sz="3733" spc="93" dirty="0">
                <a:solidFill>
                  <a:srgbClr val="E20017"/>
                </a:solidFill>
              </a:rPr>
              <a:t>MOL-csoport Ú</a:t>
            </a:r>
            <a:r>
              <a:rPr lang="en-US" sz="3733" spc="93" dirty="0">
                <a:solidFill>
                  <a:srgbClr val="E20017"/>
                </a:solidFill>
              </a:rPr>
              <a:t>j </a:t>
            </a:r>
            <a:r>
              <a:rPr lang="hu-HU" sz="3733" spc="93" dirty="0">
                <a:solidFill>
                  <a:srgbClr val="E20017"/>
                </a:solidFill>
              </a:rPr>
              <a:t>B</a:t>
            </a:r>
            <a:r>
              <a:rPr lang="en-US" sz="3733" spc="93" dirty="0" err="1">
                <a:solidFill>
                  <a:srgbClr val="E20017"/>
                </a:solidFill>
              </a:rPr>
              <a:t>eszállítói</a:t>
            </a:r>
            <a:r>
              <a:rPr lang="en-US" sz="3733" spc="93" dirty="0">
                <a:solidFill>
                  <a:srgbClr val="E20017"/>
                </a:solidFill>
              </a:rPr>
              <a:t> </a:t>
            </a:r>
            <a:r>
              <a:rPr lang="hu-HU" sz="3733" spc="93" dirty="0">
                <a:solidFill>
                  <a:srgbClr val="E20017"/>
                </a:solidFill>
              </a:rPr>
              <a:t>R</a:t>
            </a:r>
            <a:r>
              <a:rPr lang="en-US" sz="3733" spc="93" dirty="0" err="1">
                <a:solidFill>
                  <a:srgbClr val="E20017"/>
                </a:solidFill>
              </a:rPr>
              <a:t>egisztráció</a:t>
            </a:r>
            <a:br>
              <a:rPr lang="en-US" sz="2400" spc="70" dirty="0">
                <a:latin typeface="Arial"/>
                <a:cs typeface="Arial"/>
              </a:rPr>
            </a:br>
            <a:endParaRPr lang="hu-HU" sz="3733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9E27D7A-8FC7-DBAA-3AE3-4C5AB723E5E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7886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33947" y="3726726"/>
            <a:ext cx="4837073" cy="18857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object 10"/>
          <p:cNvSpPr txBox="1"/>
          <p:nvPr/>
        </p:nvSpPr>
        <p:spPr>
          <a:xfrm>
            <a:off x="323850" y="1095588"/>
            <a:ext cx="584834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 marL="370205" marR="952500" indent="-171450" algn="just">
              <a:spcBef>
                <a:spcPts val="565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  <a:defRPr sz="1400">
                <a:latin typeface="Calibri"/>
                <a:cs typeface="Calibri"/>
              </a:defRPr>
            </a:lvl1pPr>
          </a:lstStyle>
          <a:p>
            <a:r>
              <a:rPr lang="hu-HU" dirty="0"/>
              <a:t>1. </a:t>
            </a:r>
            <a:r>
              <a:rPr lang="en-US" dirty="0"/>
              <a:t>Miután sikeresen regisztrálta Business Network-</a:t>
            </a:r>
            <a:r>
              <a:rPr lang="en-US" dirty="0" err="1"/>
              <a:t>fiókját</a:t>
            </a:r>
            <a:r>
              <a:rPr lang="hu-HU" dirty="0"/>
              <a:t> vagy </a:t>
            </a:r>
            <a:r>
              <a:rPr lang="en-US" dirty="0"/>
              <a:t>bejelentkezett a </a:t>
            </a:r>
            <a:r>
              <a:rPr lang="en-US" dirty="0" err="1"/>
              <a:t>meglévő</a:t>
            </a:r>
            <a:r>
              <a:rPr lang="en-US" dirty="0"/>
              <a:t> </a:t>
            </a:r>
            <a:r>
              <a:rPr lang="en-US" dirty="0" err="1"/>
              <a:t>fiókjával</a:t>
            </a:r>
            <a:r>
              <a:rPr lang="hu-HU" dirty="0"/>
              <a:t> </a:t>
            </a:r>
            <a:r>
              <a:rPr lang="en-US" dirty="0"/>
              <a:t>és ha</a:t>
            </a:r>
            <a:r>
              <a:rPr lang="hu-HU" dirty="0"/>
              <a:t> a rendszer </a:t>
            </a:r>
            <a:r>
              <a:rPr lang="en-US" dirty="0"/>
              <a:t> </a:t>
            </a:r>
            <a:r>
              <a:rPr lang="en-US" b="1" dirty="0"/>
              <a:t>nem irányítja </a:t>
            </a:r>
            <a:r>
              <a:rPr lang="en-US" b="1" dirty="0" err="1"/>
              <a:t>át</a:t>
            </a:r>
            <a:r>
              <a:rPr lang="en-US" b="1" dirty="0"/>
              <a:t> </a:t>
            </a:r>
            <a:r>
              <a:rPr lang="hu-HU" b="1" dirty="0"/>
              <a:t>automatikusan </a:t>
            </a:r>
            <a:r>
              <a:rPr lang="en-US" b="1" dirty="0" err="1"/>
              <a:t>az</a:t>
            </a:r>
            <a:r>
              <a:rPr lang="en-US" b="1" dirty="0"/>
              <a:t> </a:t>
            </a:r>
            <a:r>
              <a:rPr lang="en-US" b="1" dirty="0" err="1"/>
              <a:t>esemény</a:t>
            </a:r>
            <a:r>
              <a:rPr lang="hu-HU" b="1" dirty="0"/>
              <a:t> </a:t>
            </a:r>
            <a:r>
              <a:rPr lang="en-US" b="1" dirty="0" err="1"/>
              <a:t>oldalára</a:t>
            </a:r>
            <a:r>
              <a:rPr lang="en-US" dirty="0"/>
              <a:t>, navigáljon az oldal tetején </a:t>
            </a:r>
            <a:r>
              <a:rPr lang="en-US" dirty="0" err="1"/>
              <a:t>található</a:t>
            </a:r>
            <a:r>
              <a:rPr lang="en-US" dirty="0"/>
              <a:t> me</a:t>
            </a:r>
            <a:r>
              <a:rPr lang="hu-HU" dirty="0" err="1"/>
              <a:t>nüre</a:t>
            </a:r>
            <a:r>
              <a:rPr lang="en-US" dirty="0"/>
              <a:t> és válassza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hu-HU" dirty="0"/>
              <a:t>„</a:t>
            </a:r>
            <a:r>
              <a:rPr lang="en-US" b="1" dirty="0"/>
              <a:t>Ariba </a:t>
            </a:r>
            <a:r>
              <a:rPr lang="hu-HU" b="1" dirty="0" err="1"/>
              <a:t>Proposals</a:t>
            </a:r>
            <a:r>
              <a:rPr lang="hu-HU" b="1" dirty="0"/>
              <a:t> and </a:t>
            </a:r>
            <a:r>
              <a:rPr lang="hu-HU" b="1" dirty="0" err="1"/>
              <a:t>Questionnaires</a:t>
            </a:r>
            <a:r>
              <a:rPr lang="hu-HU" b="1" dirty="0"/>
              <a:t>” </a:t>
            </a:r>
            <a:r>
              <a:rPr lang="en-US" dirty="0" err="1"/>
              <a:t>pontot</a:t>
            </a:r>
            <a:r>
              <a:rPr lang="en-US" dirty="0"/>
              <a:t>.</a:t>
            </a:r>
            <a:endParaRPr lang="hu-HU" dirty="0"/>
          </a:p>
          <a:p>
            <a:pPr marL="198755" indent="0">
              <a:buNone/>
            </a:pPr>
            <a:endParaRPr lang="en-US" dirty="0"/>
          </a:p>
          <a:p>
            <a:r>
              <a:rPr lang="hu-HU" dirty="0"/>
              <a:t>2. </a:t>
            </a:r>
            <a:r>
              <a:rPr lang="en-US" b="1" dirty="0"/>
              <a:t>Az Események </a:t>
            </a:r>
            <a:r>
              <a:rPr lang="en-US" b="1" dirty="0" err="1"/>
              <a:t>rész</a:t>
            </a:r>
            <a:r>
              <a:rPr lang="en-US" b="1" dirty="0"/>
              <a:t> </a:t>
            </a:r>
            <a:r>
              <a:rPr lang="hu-HU" dirty="0"/>
              <a:t>listázza</a:t>
            </a:r>
            <a:r>
              <a:rPr lang="en-US" dirty="0"/>
              <a:t> az összes olyan eseményt, amelyre meghívást kapott. Az események státusz szerint vannak csoportosítva:</a:t>
            </a:r>
          </a:p>
          <a:p>
            <a:pPr marL="720000">
              <a:buFont typeface="Wingdings" panose="05000000000000000000" pitchFamily="2" charset="2"/>
              <a:buChar char="§"/>
            </a:pPr>
            <a:r>
              <a:rPr lang="en-US" b="1" dirty="0"/>
              <a:t>Nyitott </a:t>
            </a:r>
            <a:r>
              <a:rPr lang="en-US" dirty="0"/>
              <a:t>- az esemény nyitott a résztvevők számára.</a:t>
            </a:r>
          </a:p>
          <a:p>
            <a:pPr marL="720000">
              <a:buFont typeface="Wingdings" panose="05000000000000000000" pitchFamily="2" charset="2"/>
              <a:buChar char="§"/>
            </a:pPr>
            <a:r>
              <a:rPr lang="en-US" b="1" dirty="0"/>
              <a:t>Függő kiválasztás </a:t>
            </a:r>
            <a:r>
              <a:rPr lang="en-US" dirty="0"/>
              <a:t>- az esemény lezárult a válaszadásra, és a </a:t>
            </a:r>
            <a:r>
              <a:rPr lang="hu-HU" dirty="0"/>
              <a:t>beszerzés</a:t>
            </a:r>
            <a:r>
              <a:rPr lang="en-US" dirty="0"/>
              <a:t>i elemzésre vár.</a:t>
            </a:r>
          </a:p>
          <a:p>
            <a:pPr marL="720000">
              <a:buFont typeface="Wingdings" panose="05000000000000000000" pitchFamily="2" charset="2"/>
              <a:buChar char="§"/>
            </a:pPr>
            <a:r>
              <a:rPr lang="en-US" b="1" dirty="0"/>
              <a:t>Befejeződött </a:t>
            </a:r>
            <a:r>
              <a:rPr lang="en-US" dirty="0"/>
              <a:t>- az esemény befejeződött. A befejezett állapot az esemény utolsó szakasza az idő lejárta után.</a:t>
            </a:r>
            <a:endParaRPr lang="hu-HU" dirty="0"/>
          </a:p>
          <a:p>
            <a:pPr marL="548550" indent="0">
              <a:buNone/>
            </a:pPr>
            <a:endParaRPr lang="en-US" dirty="0"/>
          </a:p>
          <a:p>
            <a:r>
              <a:rPr lang="hu-HU" dirty="0"/>
              <a:t>3. </a:t>
            </a:r>
            <a:r>
              <a:rPr lang="en-US" dirty="0"/>
              <a:t>Az összes aktív esemény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hu-HU" dirty="0"/>
              <a:t>„</a:t>
            </a:r>
            <a:r>
              <a:rPr lang="en-US" dirty="0" err="1"/>
              <a:t>Események</a:t>
            </a:r>
            <a:r>
              <a:rPr lang="hu-HU" dirty="0"/>
              <a:t>”</a:t>
            </a:r>
            <a:r>
              <a:rPr lang="en-US" dirty="0"/>
              <a:t> táblázatban a </a:t>
            </a:r>
            <a:r>
              <a:rPr lang="hu-HU" dirty="0"/>
              <a:t>„</a:t>
            </a:r>
            <a:r>
              <a:rPr lang="en-US" dirty="0" err="1"/>
              <a:t>Nyitott</a:t>
            </a:r>
            <a:r>
              <a:rPr lang="hu-HU" dirty="0"/>
              <a:t>”</a:t>
            </a:r>
            <a:r>
              <a:rPr lang="en-US" dirty="0"/>
              <a:t> szekcióban </a:t>
            </a:r>
            <a:r>
              <a:rPr lang="en-US" dirty="0" err="1"/>
              <a:t>lesz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hu-HU" dirty="0"/>
              <a:t>érhető</a:t>
            </a:r>
            <a:r>
              <a:rPr lang="en-US" dirty="0"/>
              <a:t>. Kattintson </a:t>
            </a:r>
            <a:r>
              <a:rPr lang="en-US" b="1" dirty="0"/>
              <a:t>az esemény nevére </a:t>
            </a:r>
            <a:r>
              <a:rPr lang="en-US" dirty="0"/>
              <a:t>az esemény részleteinek megtekintéséhez.</a:t>
            </a: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72970" y="5762412"/>
            <a:ext cx="4657344" cy="5564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object 15"/>
          <p:cNvGrpSpPr/>
          <p:nvPr/>
        </p:nvGrpSpPr>
        <p:grpSpPr>
          <a:xfrm>
            <a:off x="5933947" y="1094158"/>
            <a:ext cx="5404103" cy="1891284"/>
            <a:chOff x="6641592" y="1069848"/>
            <a:chExt cx="5404103" cy="1891284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41592" y="1069848"/>
              <a:ext cx="5404103" cy="189128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object 19"/>
            <p:cNvSpPr/>
            <p:nvPr/>
          </p:nvSpPr>
          <p:spPr>
            <a:xfrm>
              <a:off x="7384542" y="1867852"/>
              <a:ext cx="1838325" cy="167640"/>
            </a:xfrm>
            <a:custGeom>
              <a:avLst/>
              <a:gdLst/>
              <a:ahLst/>
              <a:cxnLst/>
              <a:rect l="l" t="t" r="r" b="b"/>
              <a:pathLst>
                <a:path w="1838325" h="167639">
                  <a:moveTo>
                    <a:pt x="0" y="167639"/>
                  </a:moveTo>
                  <a:lnTo>
                    <a:pt x="1837944" y="167639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16763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FC7AF5A7-0F3D-04CB-D01D-0EF723AAD2B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30</a:t>
            </a:fld>
            <a:endParaRPr lang="hu-HU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03770E69-A133-9135-128C-C98A319453E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97441" y="6388607"/>
            <a:ext cx="1200911" cy="158496"/>
          </a:xfrm>
          <a:prstGeom prst="rect">
            <a:avLst/>
          </a:prstGeom>
        </p:spPr>
      </p:pic>
      <p:sp>
        <p:nvSpPr>
          <p:cNvPr id="2" name="object 14">
            <a:extLst>
              <a:ext uri="{FF2B5EF4-FFF2-40B4-BE49-F238E27FC236}">
                <a16:creationId xmlns:a16="http://schemas.microsoft.com/office/drawing/2014/main" id="{8C5CA232-C5F3-1BB3-7337-3A967D08BAF9}"/>
              </a:ext>
            </a:extLst>
          </p:cNvPr>
          <p:cNvSpPr txBox="1">
            <a:spLocks/>
          </p:cNvSpPr>
          <p:nvPr/>
        </p:nvSpPr>
        <p:spPr>
          <a:xfrm>
            <a:off x="98510" y="94772"/>
            <a:ext cx="959442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200" b="0" i="0">
                <a:solidFill>
                  <a:srgbClr val="DF001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>
              <a:spcBef>
                <a:spcPts val="133"/>
              </a:spcBef>
            </a:pPr>
            <a:r>
              <a:rPr lang="hu-HU" sz="2400" spc="-100" dirty="0"/>
              <a:t>BESZERZÉSI ESEMÉNY ÚTMUTATÓ</a:t>
            </a:r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86A155D1-2AD7-11DF-7BFE-7C6E87648614}"/>
              </a:ext>
            </a:extLst>
          </p:cNvPr>
          <p:cNvSpPr txBox="1"/>
          <p:nvPr/>
        </p:nvSpPr>
        <p:spPr>
          <a:xfrm>
            <a:off x="227989" y="573915"/>
            <a:ext cx="5067911" cy="2940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hu-HU" dirty="0">
                <a:solidFill>
                  <a:srgbClr val="7E7E7E"/>
                </a:solidFill>
              </a:rPr>
              <a:t>Business Network navigáció</a:t>
            </a:r>
            <a:endParaRPr dirty="0">
              <a:solidFill>
                <a:srgbClr val="7E7E7E"/>
              </a:solidFill>
            </a:endParaRP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DBED783C-DAFB-91FF-999F-AAACAFCD6F68}"/>
              </a:ext>
            </a:extLst>
          </p:cNvPr>
          <p:cNvGrpSpPr/>
          <p:nvPr/>
        </p:nvGrpSpPr>
        <p:grpSpPr>
          <a:xfrm>
            <a:off x="6378193" y="1691910"/>
            <a:ext cx="298704" cy="358216"/>
            <a:chOff x="7179165" y="1832060"/>
            <a:chExt cx="298704" cy="358216"/>
          </a:xfrm>
        </p:grpSpPr>
        <p:pic>
          <p:nvPicPr>
            <p:cNvPr id="20" name="object 8">
              <a:extLst>
                <a:ext uri="{FF2B5EF4-FFF2-40B4-BE49-F238E27FC236}">
                  <a16:creationId xmlns:a16="http://schemas.microsoft.com/office/drawing/2014/main" id="{168ED813-2814-75EE-8392-0A7B5911282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79165" y="1853604"/>
              <a:ext cx="298704" cy="292608"/>
            </a:xfrm>
            <a:prstGeom prst="rect">
              <a:avLst/>
            </a:prstGeom>
          </p:spPr>
        </p:pic>
        <p:sp>
          <p:nvSpPr>
            <p:cNvPr id="21" name="object 9">
              <a:extLst>
                <a:ext uri="{FF2B5EF4-FFF2-40B4-BE49-F238E27FC236}">
                  <a16:creationId xmlns:a16="http://schemas.microsoft.com/office/drawing/2014/main" id="{E9FC3972-0E50-5711-2E26-021D5BCFC4A0}"/>
                </a:ext>
              </a:extLst>
            </p:cNvPr>
            <p:cNvSpPr txBox="1"/>
            <p:nvPr/>
          </p:nvSpPr>
          <p:spPr>
            <a:xfrm>
              <a:off x="7239617" y="1832060"/>
              <a:ext cx="177800" cy="358216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>
                <a:spcBef>
                  <a:spcPts val="152"/>
                </a:spcBef>
              </a:pPr>
              <a:r>
                <a:rPr lang="hu-HU" sz="2200" spc="-67" dirty="0">
                  <a:solidFill>
                    <a:srgbClr val="FFFFFF"/>
                  </a:solidFill>
                  <a:latin typeface="Calibri"/>
                  <a:cs typeface="Calibri"/>
                </a:rPr>
                <a:t>1</a:t>
              </a:r>
              <a:endParaRPr sz="2200" dirty="0">
                <a:latin typeface="Calibri"/>
                <a:cs typeface="Calibri"/>
              </a:endParaRPr>
            </a:p>
          </p:txBody>
        </p:sp>
      </p:grpSp>
      <p:grpSp>
        <p:nvGrpSpPr>
          <p:cNvPr id="22" name="Csoportba foglalás 21">
            <a:extLst>
              <a:ext uri="{FF2B5EF4-FFF2-40B4-BE49-F238E27FC236}">
                <a16:creationId xmlns:a16="http://schemas.microsoft.com/office/drawing/2014/main" id="{650F87D8-D741-8C88-EB23-92DD1C81DC27}"/>
              </a:ext>
            </a:extLst>
          </p:cNvPr>
          <p:cNvGrpSpPr/>
          <p:nvPr/>
        </p:nvGrpSpPr>
        <p:grpSpPr>
          <a:xfrm>
            <a:off x="5635243" y="3472637"/>
            <a:ext cx="298704" cy="358216"/>
            <a:chOff x="7179165" y="1832060"/>
            <a:chExt cx="298704" cy="358216"/>
          </a:xfrm>
        </p:grpSpPr>
        <p:pic>
          <p:nvPicPr>
            <p:cNvPr id="23" name="object 8">
              <a:extLst>
                <a:ext uri="{FF2B5EF4-FFF2-40B4-BE49-F238E27FC236}">
                  <a16:creationId xmlns:a16="http://schemas.microsoft.com/office/drawing/2014/main" id="{2AD382D4-5217-A52C-2AB1-5972BC048F2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79165" y="1853604"/>
              <a:ext cx="298704" cy="292608"/>
            </a:xfrm>
            <a:prstGeom prst="rect">
              <a:avLst/>
            </a:prstGeom>
          </p:spPr>
        </p:pic>
        <p:sp>
          <p:nvSpPr>
            <p:cNvPr id="24" name="object 9">
              <a:extLst>
                <a:ext uri="{FF2B5EF4-FFF2-40B4-BE49-F238E27FC236}">
                  <a16:creationId xmlns:a16="http://schemas.microsoft.com/office/drawing/2014/main" id="{0A719CB9-1AEE-09E3-2560-131B1EB93365}"/>
                </a:ext>
              </a:extLst>
            </p:cNvPr>
            <p:cNvSpPr txBox="1"/>
            <p:nvPr/>
          </p:nvSpPr>
          <p:spPr>
            <a:xfrm>
              <a:off x="7239617" y="1832060"/>
              <a:ext cx="177800" cy="358216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>
                <a:spcBef>
                  <a:spcPts val="152"/>
                </a:spcBef>
              </a:pPr>
              <a:r>
                <a:rPr lang="hu-HU" sz="2200" spc="-67" dirty="0">
                  <a:solidFill>
                    <a:srgbClr val="FFFFFF"/>
                  </a:solidFill>
                  <a:latin typeface="Calibri"/>
                  <a:cs typeface="Calibri"/>
                </a:rPr>
                <a:t>2</a:t>
              </a:r>
              <a:endParaRPr sz="2200" dirty="0">
                <a:latin typeface="Calibri"/>
                <a:cs typeface="Calibri"/>
              </a:endParaRPr>
            </a:p>
          </p:txBody>
        </p:sp>
      </p:grpSp>
      <p:grpSp>
        <p:nvGrpSpPr>
          <p:cNvPr id="25" name="Csoportba foglalás 24">
            <a:extLst>
              <a:ext uri="{FF2B5EF4-FFF2-40B4-BE49-F238E27FC236}">
                <a16:creationId xmlns:a16="http://schemas.microsoft.com/office/drawing/2014/main" id="{4D5B85AB-B24C-9223-07F5-6F12E33FD565}"/>
              </a:ext>
            </a:extLst>
          </p:cNvPr>
          <p:cNvGrpSpPr/>
          <p:nvPr/>
        </p:nvGrpSpPr>
        <p:grpSpPr>
          <a:xfrm>
            <a:off x="2303907" y="5861508"/>
            <a:ext cx="298704" cy="358216"/>
            <a:chOff x="7179165" y="1832060"/>
            <a:chExt cx="298704" cy="358216"/>
          </a:xfrm>
        </p:grpSpPr>
        <p:pic>
          <p:nvPicPr>
            <p:cNvPr id="26" name="object 8">
              <a:extLst>
                <a:ext uri="{FF2B5EF4-FFF2-40B4-BE49-F238E27FC236}">
                  <a16:creationId xmlns:a16="http://schemas.microsoft.com/office/drawing/2014/main" id="{EDE3880A-F801-C0B8-7754-D6A1A4BFC5C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79165" y="1853604"/>
              <a:ext cx="298704" cy="292608"/>
            </a:xfrm>
            <a:prstGeom prst="rect">
              <a:avLst/>
            </a:prstGeom>
          </p:spPr>
        </p:pic>
        <p:sp>
          <p:nvSpPr>
            <p:cNvPr id="27" name="object 9">
              <a:extLst>
                <a:ext uri="{FF2B5EF4-FFF2-40B4-BE49-F238E27FC236}">
                  <a16:creationId xmlns:a16="http://schemas.microsoft.com/office/drawing/2014/main" id="{72EEA77D-E072-626C-8DB1-35DBE4FB4EAE}"/>
                </a:ext>
              </a:extLst>
            </p:cNvPr>
            <p:cNvSpPr txBox="1"/>
            <p:nvPr/>
          </p:nvSpPr>
          <p:spPr>
            <a:xfrm>
              <a:off x="7239617" y="1832060"/>
              <a:ext cx="177800" cy="358216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>
                <a:spcBef>
                  <a:spcPts val="152"/>
                </a:spcBef>
              </a:pPr>
              <a:r>
                <a:rPr lang="hu-HU" sz="2200" spc="-67" dirty="0">
                  <a:solidFill>
                    <a:srgbClr val="FFFFFF"/>
                  </a:solidFill>
                  <a:latin typeface="Calibri"/>
                  <a:cs typeface="Calibri"/>
                </a:rPr>
                <a:t>3</a:t>
              </a:r>
              <a:endParaRPr sz="2200" dirty="0">
                <a:latin typeface="Calibri"/>
                <a:cs typeface="Calibri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609600" y="2286000"/>
            <a:ext cx="6705600" cy="2683384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lang="hu-HU" sz="3733" spc="93" dirty="0">
                <a:solidFill>
                  <a:srgbClr val="E20017"/>
                </a:solidFill>
              </a:rPr>
              <a:t>MOL-csoport Beszállítói Ajánlások és Hasznos Linkek</a:t>
            </a:r>
            <a:br>
              <a:rPr lang="hu-HU" sz="3733" spc="93" dirty="0">
                <a:solidFill>
                  <a:srgbClr val="E20017"/>
                </a:solidFill>
              </a:rPr>
            </a:br>
            <a:br>
              <a:rPr lang="hu-HU" sz="3733" spc="93" dirty="0">
                <a:solidFill>
                  <a:srgbClr val="E20017"/>
                </a:solidFill>
              </a:rPr>
            </a:br>
            <a:br>
              <a:rPr lang="en-US" sz="2400" spc="70" dirty="0">
                <a:latin typeface="Arial"/>
                <a:cs typeface="Arial"/>
              </a:rPr>
            </a:br>
            <a:endParaRPr lang="hu-HU" sz="3733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0F477782-35F0-C52D-7A34-5C8CDA259A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3369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985215" y="1365249"/>
            <a:ext cx="10746740" cy="45364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0205" marR="952500" indent="-171450">
              <a:spcBef>
                <a:spcPts val="565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en-US" sz="1400" dirty="0" err="1">
                <a:latin typeface="Calibri"/>
                <a:cs typeface="Calibri"/>
              </a:rPr>
              <a:t>Kérjük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b="1" dirty="0">
                <a:latin typeface="Calibri"/>
                <a:cs typeface="Calibri"/>
              </a:rPr>
              <a:t>ne továbbítsa </a:t>
            </a:r>
            <a:r>
              <a:rPr lang="en-US" sz="1400" dirty="0">
                <a:latin typeface="Calibri"/>
                <a:cs typeface="Calibri"/>
              </a:rPr>
              <a:t>az e-mail meghívót más e-mail címre. Amennyiben más e-mail címre szeretné megkapni az értesítést, </a:t>
            </a:r>
            <a:r>
              <a:rPr lang="en-US" sz="1400" dirty="0" err="1">
                <a:latin typeface="Calibri"/>
                <a:cs typeface="Calibri"/>
              </a:rPr>
              <a:t>kérjük</a:t>
            </a:r>
            <a:r>
              <a:rPr lang="en-US" sz="1400" dirty="0">
                <a:latin typeface="Calibri"/>
                <a:cs typeface="Calibri"/>
              </a:rPr>
              <a:t> lépjen kapcsolatba az </a:t>
            </a:r>
            <a:r>
              <a:rPr lang="en-US" sz="1400" dirty="0" err="1">
                <a:latin typeface="Calibri"/>
                <a:cs typeface="Calibri"/>
              </a:rPr>
              <a:t>adott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hu-HU" sz="1400" dirty="0">
                <a:latin typeface="Calibri"/>
                <a:cs typeface="Calibri"/>
              </a:rPr>
              <a:t>beszerzővel</a:t>
            </a:r>
            <a:r>
              <a:rPr lang="en-US" sz="1400" dirty="0">
                <a:latin typeface="Calibri"/>
                <a:cs typeface="Calibri"/>
              </a:rPr>
              <a:t>.</a:t>
            </a:r>
          </a:p>
          <a:p>
            <a:pPr marL="370205" marR="952500" indent="-171450">
              <a:spcBef>
                <a:spcPts val="565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endParaRPr lang="en-US" sz="1400" dirty="0">
              <a:latin typeface="Calibri"/>
              <a:cs typeface="Calibri"/>
            </a:endParaRPr>
          </a:p>
          <a:p>
            <a:pPr marL="370205" marR="952500" indent="-171450">
              <a:spcBef>
                <a:spcPts val="565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en-US" sz="1400" dirty="0">
                <a:latin typeface="Calibri"/>
                <a:cs typeface="Calibri"/>
              </a:rPr>
              <a:t>Előfordulhat, hogy az e-mail meghívó </a:t>
            </a:r>
            <a:r>
              <a:rPr lang="en-US" sz="1400" b="1" dirty="0">
                <a:latin typeface="Calibri"/>
                <a:cs typeface="Calibri"/>
              </a:rPr>
              <a:t>a Spam vagy Promóciók mappába </a:t>
            </a:r>
            <a:r>
              <a:rPr lang="en-US" sz="1400" dirty="0">
                <a:latin typeface="Calibri"/>
                <a:cs typeface="Calibri"/>
              </a:rPr>
              <a:t>kerül.</a:t>
            </a:r>
          </a:p>
          <a:p>
            <a:pPr marL="370205" marR="952500" indent="-171450">
              <a:spcBef>
                <a:spcPts val="565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endParaRPr lang="en-US" sz="1400" dirty="0">
              <a:latin typeface="Calibri"/>
              <a:cs typeface="Calibri"/>
            </a:endParaRPr>
          </a:p>
          <a:p>
            <a:pPr marL="370205" marR="952500" indent="-171450">
              <a:spcBef>
                <a:spcPts val="565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en-US" sz="1400" dirty="0">
                <a:latin typeface="Calibri"/>
                <a:cs typeface="Calibri"/>
              </a:rPr>
              <a:t>Amennyiben nem találja az Ariba által küldött értesítést, kérjük, ellenőrizze </a:t>
            </a:r>
            <a:r>
              <a:rPr lang="en-US" sz="1400" b="1" dirty="0">
                <a:latin typeface="Calibri"/>
                <a:cs typeface="Calibri"/>
              </a:rPr>
              <a:t>a helyi informatikai osztályán</a:t>
            </a:r>
            <a:r>
              <a:rPr lang="en-US" sz="1400" dirty="0">
                <a:latin typeface="Calibri"/>
                <a:cs typeface="Calibri"/>
              </a:rPr>
              <a:t>, hogy van-e olyan szűrő az e-mail szerverén, amely blokkolja az SAP Ariba által küldött e-maileket.</a:t>
            </a:r>
          </a:p>
          <a:p>
            <a:pPr marL="370205" marR="952500" indent="-171450">
              <a:spcBef>
                <a:spcPts val="565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endParaRPr lang="en-US" sz="1400" dirty="0">
              <a:latin typeface="Calibri"/>
              <a:cs typeface="Calibri"/>
            </a:endParaRPr>
          </a:p>
          <a:p>
            <a:pPr marL="370205" marR="952500" indent="-171450">
              <a:spcBef>
                <a:spcPts val="565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en-US" sz="1400" dirty="0">
                <a:latin typeface="Calibri"/>
                <a:cs typeface="Calibri"/>
              </a:rPr>
              <a:t>Bármilyen </a:t>
            </a:r>
            <a:r>
              <a:rPr lang="en-US" sz="1400" b="1" dirty="0">
                <a:latin typeface="Calibri"/>
                <a:cs typeface="Calibri"/>
              </a:rPr>
              <a:t>bejelentkezési problémával </a:t>
            </a:r>
            <a:r>
              <a:rPr lang="en-US" sz="1400" dirty="0">
                <a:latin typeface="Calibri"/>
                <a:cs typeface="Calibri"/>
              </a:rPr>
              <a:t>közvetlenül az SAP Ariba ügyfélszolgálatához kell fordulni </a:t>
            </a:r>
            <a:r>
              <a:rPr lang="en-US" sz="1400" dirty="0"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http://supplier.ariba.com/ </a:t>
            </a:r>
            <a:r>
              <a:rPr lang="en-US" sz="1400" dirty="0">
                <a:latin typeface="Calibri"/>
                <a:cs typeface="Calibri"/>
              </a:rPr>
              <a:t>oldalon a HELP gomb segítségével.</a:t>
            </a:r>
          </a:p>
          <a:p>
            <a:pPr marL="370205" marR="952500" indent="-171450">
              <a:spcBef>
                <a:spcPts val="565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endParaRPr lang="en-US" sz="1400" dirty="0">
              <a:latin typeface="Calibri"/>
              <a:cs typeface="Calibri"/>
            </a:endParaRPr>
          </a:p>
          <a:p>
            <a:pPr marL="370205" marR="952500" indent="-171450">
              <a:spcBef>
                <a:spcPts val="565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en-US" sz="1400" b="1" dirty="0">
                <a:latin typeface="Calibri"/>
                <a:cs typeface="Calibri"/>
              </a:rPr>
              <a:t>A pályázati felhívással </a:t>
            </a:r>
            <a:r>
              <a:rPr lang="en-US" sz="1400" dirty="0">
                <a:latin typeface="Calibri"/>
                <a:cs typeface="Calibri"/>
              </a:rPr>
              <a:t>kapcsolatos </a:t>
            </a:r>
            <a:r>
              <a:rPr lang="en-US" sz="1400" dirty="0" err="1">
                <a:latin typeface="Calibri"/>
                <a:cs typeface="Calibri"/>
              </a:rPr>
              <a:t>bármilyen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kérdéssel</a:t>
            </a:r>
            <a:r>
              <a:rPr lang="hu-HU" sz="1400" dirty="0">
                <a:latin typeface="Calibri"/>
                <a:cs typeface="Calibri"/>
              </a:rPr>
              <a:t>,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közvetlenül</a:t>
            </a:r>
            <a:r>
              <a:rPr lang="en-US" sz="1400" dirty="0">
                <a:latin typeface="Calibri"/>
                <a:cs typeface="Calibri"/>
              </a:rPr>
              <a:t> a</a:t>
            </a:r>
            <a:r>
              <a:rPr lang="hu-HU" sz="1400" dirty="0">
                <a:latin typeface="Calibri"/>
                <a:cs typeface="Calibri"/>
              </a:rPr>
              <a:t> releváns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hu-HU" sz="1400" dirty="0">
                <a:latin typeface="Calibri"/>
                <a:cs typeface="Calibri"/>
              </a:rPr>
              <a:t>beszerző</a:t>
            </a:r>
            <a:r>
              <a:rPr lang="en-US" sz="1400" dirty="0" err="1">
                <a:latin typeface="Calibri"/>
                <a:cs typeface="Calibri"/>
              </a:rPr>
              <a:t>höz</a:t>
            </a:r>
            <a:r>
              <a:rPr lang="en-US" sz="1400" dirty="0">
                <a:latin typeface="Calibri"/>
                <a:cs typeface="Calibri"/>
              </a:rPr>
              <a:t> kell fordulni.</a:t>
            </a:r>
          </a:p>
          <a:p>
            <a:pPr marL="370205" marR="952500" indent="-171450">
              <a:spcBef>
                <a:spcPts val="565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endParaRPr lang="en-US" sz="1400" dirty="0">
              <a:latin typeface="Calibri"/>
              <a:cs typeface="Calibri"/>
            </a:endParaRPr>
          </a:p>
          <a:p>
            <a:pPr marL="370205" marR="952500" indent="-171450">
              <a:spcBef>
                <a:spcPts val="565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hu-HU" sz="1400" b="1" dirty="0" err="1">
                <a:latin typeface="Calibri"/>
                <a:cs typeface="Calibri"/>
              </a:rPr>
              <a:t>Technikai kérdések </a:t>
            </a:r>
            <a:r>
              <a:rPr lang="hu-HU" sz="1400" dirty="0">
                <a:latin typeface="Calibri"/>
                <a:cs typeface="Calibri"/>
              </a:rPr>
              <a:t>esetén </a:t>
            </a:r>
            <a:r>
              <a:rPr lang="en-US" sz="1400" dirty="0">
                <a:latin typeface="Calibri"/>
                <a:cs typeface="Calibri"/>
              </a:rPr>
              <a:t>forduljon </a:t>
            </a:r>
            <a:r>
              <a:rPr lang="en-US" sz="1400" b="1" dirty="0">
                <a:latin typeface="Calibri"/>
                <a:cs typeface="Calibri"/>
              </a:rPr>
              <a:t>a MOL </a:t>
            </a:r>
            <a:r>
              <a:rPr lang="hu-HU" sz="1400" b="1" dirty="0">
                <a:latin typeface="Calibri"/>
                <a:cs typeface="Calibri"/>
              </a:rPr>
              <a:t>Procurement Support </a:t>
            </a:r>
            <a:r>
              <a:rPr lang="hu-HU" sz="1400" dirty="0">
                <a:latin typeface="Calibri"/>
                <a:cs typeface="Calibri"/>
              </a:rPr>
              <a:t>csapatához</a:t>
            </a:r>
            <a:r>
              <a:rPr lang="en-US" sz="1400" b="1" dirty="0">
                <a:latin typeface="Calibri"/>
                <a:cs typeface="Calibri"/>
              </a:rPr>
              <a:t> </a:t>
            </a:r>
            <a:r>
              <a:rPr lang="en-US" sz="1400" dirty="0">
                <a:latin typeface="Calibri"/>
                <a:cs typeface="Calibri"/>
              </a:rPr>
              <a:t>e-mailben: </a:t>
            </a:r>
            <a:r>
              <a:rPr lang="en-US" sz="1400" dirty="0"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aribaopsupport@mol.hu</a:t>
            </a:r>
            <a:r>
              <a:rPr lang="hu-HU" sz="1400" dirty="0">
                <a:latin typeface="Calibri"/>
                <a:cs typeface="Calibri"/>
              </a:rPr>
              <a:t>.</a:t>
            </a:r>
            <a:endParaRPr lang="en-US"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sz="1600" spc="-85" dirty="0">
              <a:latin typeface="+mn-lt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sz="1600" spc="-85" dirty="0">
              <a:latin typeface="+mn-lt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sz="1600" dirty="0">
              <a:latin typeface="+mn-lt"/>
              <a:cs typeface="Tahoma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68B2C0F9-163B-9426-A236-76BB1863F7B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32</a:t>
            </a:fld>
            <a:endParaRPr lang="hu-HU"/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39DC1C7C-5CC3-9EEC-EF06-A002D428D0EF}"/>
              </a:ext>
            </a:extLst>
          </p:cNvPr>
          <p:cNvSpPr txBox="1">
            <a:spLocks/>
          </p:cNvSpPr>
          <p:nvPr/>
        </p:nvSpPr>
        <p:spPr>
          <a:xfrm>
            <a:off x="98510" y="94772"/>
            <a:ext cx="959442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200" b="0" i="0">
                <a:solidFill>
                  <a:srgbClr val="DF001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>
              <a:spcBef>
                <a:spcPts val="133"/>
              </a:spcBef>
            </a:pPr>
            <a:r>
              <a:rPr lang="hu-HU" sz="2400" spc="-100" dirty="0"/>
              <a:t>AJÁNLÁSOK ÉS HASZNOS LINKEK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261620" y="1323288"/>
            <a:ext cx="6539230" cy="29232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0205" marR="952500" indent="-171450">
              <a:lnSpc>
                <a:spcPct val="100000"/>
              </a:lnSpc>
              <a:spcBef>
                <a:spcPts val="565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en-US" sz="1400" dirty="0">
                <a:solidFill>
                  <a:srgbClr val="0D0D0D"/>
                </a:solidFill>
                <a:latin typeface="+mn-lt"/>
                <a:cs typeface="Tahoma"/>
              </a:rPr>
              <a:t>Ha </a:t>
            </a:r>
            <a:r>
              <a:rPr lang="en-US" sz="1400" b="1" dirty="0">
                <a:solidFill>
                  <a:srgbClr val="0D0D0D"/>
                </a:solidFill>
                <a:latin typeface="+mn-lt"/>
                <a:cs typeface="Tahoma"/>
              </a:rPr>
              <a:t>a Business Network </a:t>
            </a:r>
            <a:r>
              <a:rPr lang="hu-HU" sz="1400" b="1" dirty="0">
                <a:solidFill>
                  <a:srgbClr val="0D0D0D"/>
                </a:solidFill>
                <a:latin typeface="+mn-lt"/>
                <a:cs typeface="Tahoma"/>
              </a:rPr>
              <a:t>Felületét</a:t>
            </a:r>
            <a:r>
              <a:rPr lang="en-US" sz="1400" b="1" dirty="0">
                <a:solidFill>
                  <a:srgbClr val="0D0D0D"/>
                </a:solidFill>
                <a:latin typeface="+mn-lt"/>
                <a:cs typeface="Tahoma"/>
              </a:rPr>
              <a:t> helyi nyelven </a:t>
            </a:r>
            <a:r>
              <a:rPr lang="en-US" sz="1400" dirty="0">
                <a:solidFill>
                  <a:srgbClr val="0D0D0D"/>
                </a:solidFill>
                <a:latin typeface="+mn-lt"/>
                <a:cs typeface="Tahoma"/>
              </a:rPr>
              <a:t>szeretné megtekinteni, kérjük, változtassa meg a böngésző alapértelmezett nyelvét.</a:t>
            </a:r>
            <a:endParaRPr lang="hu-HU" sz="1400" dirty="0">
              <a:solidFill>
                <a:srgbClr val="0D0D0D"/>
              </a:solidFill>
              <a:latin typeface="+mn-lt"/>
              <a:cs typeface="Tahoma"/>
            </a:endParaRPr>
          </a:p>
          <a:p>
            <a:pPr marL="198755" marR="952500">
              <a:lnSpc>
                <a:spcPct val="100000"/>
              </a:lnSpc>
              <a:spcBef>
                <a:spcPts val="565"/>
              </a:spcBef>
              <a:buClr>
                <a:srgbClr val="DF001E"/>
              </a:buClr>
              <a:buSzPct val="112500"/>
              <a:tabLst>
                <a:tab pos="370205" algn="l"/>
              </a:tabLst>
            </a:pPr>
            <a:endParaRPr lang="en-US" sz="1400" dirty="0">
              <a:solidFill>
                <a:srgbClr val="0D0D0D"/>
              </a:solidFill>
              <a:latin typeface="+mn-lt"/>
              <a:cs typeface="Tahoma"/>
            </a:endParaRPr>
          </a:p>
          <a:p>
            <a:pPr marL="370205" marR="952500" indent="-171450">
              <a:lnSpc>
                <a:spcPts val="1720"/>
              </a:lnSpc>
              <a:spcBef>
                <a:spcPts val="565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en-US" sz="1400" b="1" dirty="0">
                <a:solidFill>
                  <a:srgbClr val="0D0D0D"/>
                </a:solidFill>
                <a:latin typeface="+mn-lt"/>
                <a:cs typeface="Tahoma"/>
              </a:rPr>
              <a:t>A Google Chrome böngésző beállításainak </a:t>
            </a:r>
            <a:r>
              <a:rPr lang="en-US" sz="1400" dirty="0">
                <a:solidFill>
                  <a:srgbClr val="0D0D0D"/>
                </a:solidFill>
                <a:latin typeface="+mn-lt"/>
                <a:cs typeface="Tahoma"/>
              </a:rPr>
              <a:t>módosítása:</a:t>
            </a:r>
            <a:endParaRPr lang="hu-HU" sz="1400" dirty="0">
              <a:solidFill>
                <a:srgbClr val="0D0D0D"/>
              </a:solidFill>
              <a:latin typeface="+mn-lt"/>
              <a:cs typeface="Tahoma"/>
            </a:endParaRPr>
          </a:p>
          <a:p>
            <a:pPr marL="720000" marR="952500" indent="-342900">
              <a:spcBef>
                <a:spcPts val="565"/>
              </a:spcBef>
              <a:buClr>
                <a:srgbClr val="DF001E"/>
              </a:buClr>
              <a:buSzPct val="112500"/>
              <a:buFont typeface="Wingdings" panose="05000000000000000000" pitchFamily="2" charset="2"/>
              <a:buChar char="§"/>
              <a:tabLst>
                <a:tab pos="370205" algn="l"/>
              </a:tabLst>
            </a:pPr>
            <a:r>
              <a:rPr lang="hu-HU" sz="1400" dirty="0">
                <a:solidFill>
                  <a:srgbClr val="0D0D0D"/>
                </a:solidFill>
                <a:latin typeface="+mn-lt"/>
                <a:cs typeface="Tahoma"/>
              </a:rPr>
              <a:t>1. </a:t>
            </a:r>
            <a:r>
              <a:rPr lang="en-US" sz="1400" dirty="0">
                <a:solidFill>
                  <a:srgbClr val="0D0D0D"/>
                </a:solidFill>
                <a:latin typeface="+mn-lt"/>
                <a:cs typeface="Tahoma"/>
              </a:rPr>
              <a:t>Nyissa meg a Chrome-ot, az </a:t>
            </a:r>
            <a:r>
              <a:rPr lang="en-US" sz="1400" spc="-35" dirty="0">
                <a:solidFill>
                  <a:srgbClr val="0D0D0D"/>
                </a:solidFill>
                <a:latin typeface="+mn-lt"/>
                <a:cs typeface="Tahoma"/>
              </a:rPr>
              <a:t>oldal </a:t>
            </a:r>
            <a:r>
              <a:rPr lang="en-US" sz="1400" dirty="0">
                <a:solidFill>
                  <a:srgbClr val="0D0D0D"/>
                </a:solidFill>
                <a:latin typeface="+mn-lt"/>
                <a:cs typeface="Tahoma"/>
              </a:rPr>
              <a:t>jobb felső sarkában kattintson </a:t>
            </a:r>
            <a:r>
              <a:rPr lang="en-US" sz="1400" b="1" spc="-45" dirty="0">
                <a:solidFill>
                  <a:srgbClr val="0D0D0D"/>
                </a:solidFill>
                <a:latin typeface="+mn-lt"/>
                <a:cs typeface="Trebuchet MS"/>
              </a:rPr>
              <a:t>a </a:t>
            </a:r>
            <a:r>
              <a:rPr lang="en-US" sz="1400" b="1" spc="-60" dirty="0">
                <a:solidFill>
                  <a:srgbClr val="0D0D0D"/>
                </a:solidFill>
                <a:latin typeface="+mn-lt"/>
                <a:cs typeface="Trebuchet MS"/>
              </a:rPr>
              <a:t>három </a:t>
            </a:r>
            <a:r>
              <a:rPr lang="en-US" sz="1200" dirty="0" err="1">
                <a:latin typeface="Calibri"/>
                <a:cs typeface="Calibri"/>
              </a:rPr>
              <a:t>pontra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lang="hu-HU" sz="1400" b="1" spc="-140" dirty="0">
                <a:solidFill>
                  <a:srgbClr val="0D0D0D"/>
                </a:solidFill>
                <a:latin typeface="+mn-lt"/>
                <a:cs typeface="Calibri"/>
                <a:sym typeface="Wingdings" panose="05000000000000000000" pitchFamily="2" charset="2"/>
              </a:rPr>
              <a:t> </a:t>
            </a:r>
            <a:r>
              <a:rPr lang="hu-HU" sz="1400" spc="-80" dirty="0">
                <a:solidFill>
                  <a:srgbClr val="0D0D0D"/>
                </a:solidFill>
                <a:latin typeface="+mn-lt"/>
                <a:cs typeface="Times New Roman"/>
                <a:sym typeface="Wingdings" panose="05000000000000000000" pitchFamily="2" charset="2"/>
              </a:rPr>
              <a:t>"</a:t>
            </a:r>
            <a:r>
              <a:rPr lang="en-US" sz="1400" b="1" spc="-10" dirty="0">
                <a:solidFill>
                  <a:srgbClr val="0D0D0D"/>
                </a:solidFill>
                <a:latin typeface="+mn-lt"/>
                <a:cs typeface="Trebuchet MS"/>
              </a:rPr>
              <a:t>Beállítások</a:t>
            </a:r>
            <a:r>
              <a:rPr lang="hu-HU" sz="1400" spc="-80" dirty="0">
                <a:solidFill>
                  <a:srgbClr val="0D0D0D"/>
                </a:solidFill>
                <a:latin typeface="+mn-lt"/>
                <a:cs typeface="Times New Roman"/>
                <a:sym typeface="Wingdings" panose="05000000000000000000" pitchFamily="2" charset="2"/>
              </a:rPr>
              <a:t>"</a:t>
            </a:r>
            <a:r>
              <a:rPr lang="en-US" sz="1400" spc="-10" dirty="0">
                <a:solidFill>
                  <a:srgbClr val="0D0D0D"/>
                </a:solidFill>
                <a:latin typeface="+mn-lt"/>
                <a:cs typeface="Tahoma"/>
              </a:rPr>
              <a:t>.</a:t>
            </a:r>
            <a:endParaRPr lang="hu-HU" sz="1400" dirty="0">
              <a:latin typeface="Calibri"/>
              <a:cs typeface="Calibri"/>
            </a:endParaRPr>
          </a:p>
          <a:p>
            <a:pPr marL="720000" marR="952500" indent="-342900">
              <a:lnSpc>
                <a:spcPct val="100000"/>
              </a:lnSpc>
              <a:spcBef>
                <a:spcPts val="565"/>
              </a:spcBef>
              <a:buClr>
                <a:srgbClr val="DF001E"/>
              </a:buClr>
              <a:buSzPct val="112500"/>
              <a:buFont typeface="Wingdings" panose="05000000000000000000" pitchFamily="2" charset="2"/>
              <a:buChar char="§"/>
              <a:tabLst>
                <a:tab pos="370205" algn="l"/>
              </a:tabLst>
            </a:pPr>
            <a:r>
              <a:rPr lang="hu-HU" sz="1400" dirty="0">
                <a:latin typeface="Calibri"/>
                <a:cs typeface="Calibri"/>
              </a:rPr>
              <a:t>2. </a:t>
            </a:r>
            <a:r>
              <a:rPr lang="hu-HU" sz="1400" dirty="0">
                <a:latin typeface="Calibri"/>
                <a:cs typeface="Calibri"/>
                <a:sym typeface="Wingdings" panose="05000000000000000000" pitchFamily="2" charset="2"/>
              </a:rPr>
              <a:t>Az </a:t>
            </a:r>
            <a:r>
              <a:rPr lang="en-US" sz="1400" dirty="0" err="1">
                <a:latin typeface="Calibri"/>
                <a:cs typeface="Calibri"/>
              </a:rPr>
              <a:t>új</a:t>
            </a:r>
            <a:r>
              <a:rPr lang="en-US" sz="1400" dirty="0">
                <a:latin typeface="Calibri"/>
                <a:cs typeface="Calibri"/>
              </a:rPr>
              <a:t> oldal bal oldalán kattintson a "</a:t>
            </a:r>
            <a:r>
              <a:rPr lang="en-US" sz="1400" b="1" dirty="0">
                <a:latin typeface="Calibri"/>
                <a:cs typeface="Calibri"/>
              </a:rPr>
              <a:t>Nyelvek</a:t>
            </a:r>
            <a:r>
              <a:rPr lang="en-US" sz="1400" dirty="0">
                <a:latin typeface="Calibri"/>
                <a:cs typeface="Calibri"/>
              </a:rPr>
              <a:t>" gombra.</a:t>
            </a:r>
          </a:p>
          <a:p>
            <a:pPr marL="720000" marR="952500" indent="-342900">
              <a:lnSpc>
                <a:spcPct val="100000"/>
              </a:lnSpc>
              <a:spcBef>
                <a:spcPts val="565"/>
              </a:spcBef>
              <a:buClr>
                <a:srgbClr val="DF001E"/>
              </a:buClr>
              <a:buSzPct val="112500"/>
              <a:buFont typeface="Wingdings" panose="05000000000000000000" pitchFamily="2" charset="2"/>
              <a:buChar char="§"/>
              <a:tabLst>
                <a:tab pos="370205" algn="l"/>
              </a:tabLst>
            </a:pPr>
            <a:r>
              <a:rPr lang="hu-HU" sz="1400" dirty="0">
                <a:latin typeface="Calibri"/>
                <a:cs typeface="Calibri"/>
              </a:rPr>
              <a:t>3. </a:t>
            </a:r>
            <a:r>
              <a:rPr lang="en-US" sz="1400" dirty="0">
                <a:latin typeface="Calibri"/>
                <a:cs typeface="Calibri"/>
              </a:rPr>
              <a:t>A "</a:t>
            </a:r>
            <a:r>
              <a:rPr lang="en-US" sz="1400" b="1" dirty="0">
                <a:latin typeface="Calibri"/>
                <a:cs typeface="Calibri"/>
              </a:rPr>
              <a:t>Preferált nyelvek</a:t>
            </a:r>
            <a:r>
              <a:rPr lang="en-US" sz="1400" dirty="0">
                <a:latin typeface="Calibri"/>
                <a:cs typeface="Calibri"/>
              </a:rPr>
              <a:t>" szakaszban, ha a nyelv nincs a listában, adja hozzá a "</a:t>
            </a:r>
            <a:r>
              <a:rPr lang="en-US" sz="1400" b="1" dirty="0">
                <a:latin typeface="Calibri"/>
                <a:cs typeface="Calibri"/>
              </a:rPr>
              <a:t>Nyelvek hozzáadása</a:t>
            </a:r>
            <a:r>
              <a:rPr lang="en-US" sz="1400" dirty="0">
                <a:latin typeface="Calibri"/>
                <a:cs typeface="Calibri"/>
              </a:rPr>
              <a:t>" gombra kattintva.</a:t>
            </a:r>
          </a:p>
          <a:p>
            <a:pPr marL="720000" marR="952500" indent="-342900">
              <a:lnSpc>
                <a:spcPct val="100000"/>
              </a:lnSpc>
              <a:spcBef>
                <a:spcPts val="565"/>
              </a:spcBef>
              <a:buClr>
                <a:srgbClr val="DF001E"/>
              </a:buClr>
              <a:buSzPct val="112500"/>
              <a:buFont typeface="Wingdings" panose="05000000000000000000" pitchFamily="2" charset="2"/>
              <a:buChar char="§"/>
              <a:tabLst>
                <a:tab pos="370205" algn="l"/>
              </a:tabLst>
            </a:pPr>
            <a:r>
              <a:rPr lang="hu-HU" sz="1400" dirty="0">
                <a:latin typeface="Calibri"/>
                <a:cs typeface="Calibri"/>
              </a:rPr>
              <a:t>4. </a:t>
            </a:r>
            <a:r>
              <a:rPr lang="en-US" sz="1400" dirty="0">
                <a:latin typeface="Calibri"/>
                <a:cs typeface="Calibri"/>
              </a:rPr>
              <a:t>Kattintson a hozzáadott nyelv melletti három pontra, és jelölje be a "</a:t>
            </a:r>
            <a:r>
              <a:rPr lang="en-US" sz="1400" b="1" dirty="0">
                <a:latin typeface="Calibri"/>
                <a:cs typeface="Calibri"/>
              </a:rPr>
              <a:t>Google Chrome megjelenítése ezen a nyelven</a:t>
            </a:r>
            <a:r>
              <a:rPr lang="en-US" sz="1400" dirty="0">
                <a:latin typeface="Calibri"/>
                <a:cs typeface="Calibri"/>
              </a:rPr>
              <a:t>" lehetőséget.</a:t>
            </a: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01703" y="3130665"/>
            <a:ext cx="5608320" cy="2362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8974" y="4755455"/>
            <a:ext cx="5729605" cy="7374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object 19"/>
          <p:cNvSpPr txBox="1"/>
          <p:nvPr/>
        </p:nvSpPr>
        <p:spPr>
          <a:xfrm>
            <a:off x="818489" y="5851446"/>
            <a:ext cx="1083945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hu-HU" sz="1200" b="1" spc="-10" dirty="0">
                <a:solidFill>
                  <a:srgbClr val="FF0000"/>
                </a:solidFill>
                <a:latin typeface="+mn-lt"/>
                <a:cs typeface="Trebuchet MS"/>
              </a:rPr>
              <a:t>FONTOS!</a:t>
            </a:r>
            <a:endParaRPr lang="hu-HU" sz="1200" dirty="0">
              <a:latin typeface="+mn-lt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hu-HU" sz="1200" b="1" spc="55">
                <a:solidFill>
                  <a:srgbClr val="FF0000"/>
                </a:solidFill>
                <a:latin typeface="+mn-lt"/>
                <a:cs typeface="Trebuchet MS"/>
              </a:rPr>
              <a:t>Az SAP </a:t>
            </a:r>
            <a:r>
              <a:rPr lang="hu-HU" sz="1200" b="1" spc="-55">
                <a:solidFill>
                  <a:srgbClr val="FF0000"/>
                </a:solidFill>
                <a:latin typeface="+mn-lt"/>
                <a:cs typeface="Trebuchet MS"/>
              </a:rPr>
              <a:t>Ariba </a:t>
            </a:r>
            <a:r>
              <a:rPr lang="hu-HU" sz="1200" b="1" spc="-10">
                <a:solidFill>
                  <a:srgbClr val="FF0000"/>
                </a:solidFill>
                <a:latin typeface="+mn-lt"/>
                <a:cs typeface="Trebuchet MS"/>
              </a:rPr>
              <a:t>által</a:t>
            </a:r>
            <a:r>
              <a:rPr lang="hu-HU" sz="1200" b="1" spc="-20">
                <a:solidFill>
                  <a:srgbClr val="FF0000"/>
                </a:solidFill>
                <a:latin typeface="+mn-lt"/>
                <a:cs typeface="Trebuchet MS"/>
              </a:rPr>
              <a:t> támogatott </a:t>
            </a:r>
            <a:r>
              <a:rPr lang="hu-HU" sz="1200" b="1" spc="-10">
                <a:solidFill>
                  <a:srgbClr val="FF0000"/>
                </a:solidFill>
                <a:latin typeface="+mn-lt"/>
                <a:cs typeface="Trebuchet MS"/>
              </a:rPr>
              <a:t>nyelvek</a:t>
            </a:r>
            <a:r>
              <a:rPr lang="hu-HU" sz="1200" spc="-55">
                <a:solidFill>
                  <a:srgbClr val="FF0000"/>
                </a:solidFill>
                <a:latin typeface="+mn-lt"/>
                <a:cs typeface="Tahoma"/>
              </a:rPr>
              <a:t>: </a:t>
            </a:r>
            <a:r>
              <a:rPr lang="hu-HU" sz="1200" b="1" spc="-25">
                <a:solidFill>
                  <a:srgbClr val="FF0000"/>
                </a:solidFill>
                <a:latin typeface="+mn-lt"/>
                <a:cs typeface="Trebuchet MS"/>
              </a:rPr>
              <a:t>EN, </a:t>
            </a:r>
            <a:r>
              <a:rPr lang="hu-HU" sz="1200" b="1" spc="-50">
                <a:solidFill>
                  <a:srgbClr val="FF0000"/>
                </a:solidFill>
                <a:latin typeface="+mn-lt"/>
                <a:cs typeface="Trebuchet MS"/>
              </a:rPr>
              <a:t>IT, </a:t>
            </a:r>
            <a:r>
              <a:rPr lang="hu-HU" sz="1200" b="1" spc="-10">
                <a:solidFill>
                  <a:srgbClr val="FF0000"/>
                </a:solidFill>
                <a:latin typeface="+mn-lt"/>
                <a:cs typeface="Trebuchet MS"/>
              </a:rPr>
              <a:t>DE, </a:t>
            </a:r>
            <a:r>
              <a:rPr lang="hu-HU" sz="1200" b="1" spc="-55">
                <a:solidFill>
                  <a:srgbClr val="FF0000"/>
                </a:solidFill>
                <a:latin typeface="+mn-lt"/>
                <a:cs typeface="Trebuchet MS"/>
              </a:rPr>
              <a:t>PL, </a:t>
            </a:r>
            <a:r>
              <a:rPr lang="hu-HU" sz="1200" b="1" spc="-25">
                <a:solidFill>
                  <a:srgbClr val="FF0000"/>
                </a:solidFill>
                <a:latin typeface="+mn-lt"/>
                <a:cs typeface="Trebuchet MS"/>
              </a:rPr>
              <a:t>RO, </a:t>
            </a:r>
            <a:r>
              <a:rPr lang="hu-HU" sz="1200" b="1" spc="-10">
                <a:solidFill>
                  <a:srgbClr val="FF0000"/>
                </a:solidFill>
                <a:latin typeface="+mn-lt"/>
                <a:cs typeface="Trebuchet MS"/>
              </a:rPr>
              <a:t>BG, </a:t>
            </a:r>
            <a:r>
              <a:rPr lang="hu-HU" sz="1200" b="1" spc="-45">
                <a:solidFill>
                  <a:srgbClr val="FF0000"/>
                </a:solidFill>
                <a:latin typeface="+mn-lt"/>
                <a:cs typeface="Trebuchet MS"/>
              </a:rPr>
              <a:t>HR, </a:t>
            </a:r>
            <a:r>
              <a:rPr lang="hu-HU" sz="1200" b="1">
                <a:solidFill>
                  <a:srgbClr val="FF0000"/>
                </a:solidFill>
                <a:latin typeface="+mn-lt"/>
                <a:cs typeface="Trebuchet MS"/>
              </a:rPr>
              <a:t>CS, </a:t>
            </a:r>
            <a:r>
              <a:rPr lang="hu-HU" sz="1200" b="1" spc="-45">
                <a:solidFill>
                  <a:srgbClr val="FF0000"/>
                </a:solidFill>
                <a:latin typeface="+mn-lt"/>
                <a:cs typeface="Trebuchet MS"/>
              </a:rPr>
              <a:t>HU, </a:t>
            </a:r>
            <a:r>
              <a:rPr lang="hu-HU" sz="1200" b="1" spc="-55">
                <a:solidFill>
                  <a:srgbClr val="FF0000"/>
                </a:solidFill>
                <a:latin typeface="+mn-lt"/>
                <a:cs typeface="Trebuchet MS"/>
              </a:rPr>
              <a:t>EL, </a:t>
            </a:r>
            <a:r>
              <a:rPr lang="hu-HU" sz="1200" b="1">
                <a:solidFill>
                  <a:srgbClr val="FF0000"/>
                </a:solidFill>
                <a:latin typeface="+mn-lt"/>
                <a:cs typeface="Trebuchet MS"/>
              </a:rPr>
              <a:t>SV, </a:t>
            </a:r>
            <a:r>
              <a:rPr lang="hu-HU" sz="1200" b="1" spc="-55">
                <a:solidFill>
                  <a:srgbClr val="FF0000"/>
                </a:solidFill>
                <a:latin typeface="+mn-lt"/>
                <a:cs typeface="Trebuchet MS"/>
              </a:rPr>
              <a:t>TR, </a:t>
            </a:r>
            <a:r>
              <a:rPr lang="hu-HU" sz="1200" b="1" spc="-75">
                <a:solidFill>
                  <a:srgbClr val="FF0000"/>
                </a:solidFill>
                <a:latin typeface="+mn-lt"/>
                <a:cs typeface="Trebuchet MS"/>
              </a:rPr>
              <a:t>FR, </a:t>
            </a:r>
            <a:r>
              <a:rPr lang="hu-HU" sz="1200" b="1" spc="-80">
                <a:solidFill>
                  <a:srgbClr val="FF0000"/>
                </a:solidFill>
                <a:latin typeface="+mn-lt"/>
                <a:cs typeface="Trebuchet MS"/>
              </a:rPr>
              <a:t>FI, </a:t>
            </a:r>
            <a:r>
              <a:rPr lang="hu-HU" sz="1200" b="1">
                <a:solidFill>
                  <a:srgbClr val="FF0000"/>
                </a:solidFill>
                <a:latin typeface="+mn-lt"/>
                <a:cs typeface="Trebuchet MS"/>
              </a:rPr>
              <a:t>ES, </a:t>
            </a:r>
            <a:r>
              <a:rPr lang="hu-HU" sz="1200" b="1" spc="-35">
                <a:solidFill>
                  <a:srgbClr val="FF0000"/>
                </a:solidFill>
                <a:latin typeface="+mn-lt"/>
                <a:cs typeface="Trebuchet MS"/>
              </a:rPr>
              <a:t>TH, </a:t>
            </a:r>
            <a:r>
              <a:rPr lang="hu-HU" sz="1200" b="1">
                <a:solidFill>
                  <a:srgbClr val="FF0000"/>
                </a:solidFill>
                <a:latin typeface="+mn-lt"/>
                <a:cs typeface="Trebuchet MS"/>
              </a:rPr>
              <a:t>NO, KO, </a:t>
            </a:r>
            <a:r>
              <a:rPr lang="hu-HU" sz="1200" b="1" spc="-45">
                <a:solidFill>
                  <a:srgbClr val="FF0000"/>
                </a:solidFill>
                <a:latin typeface="+mn-lt"/>
                <a:cs typeface="Trebuchet MS"/>
              </a:rPr>
              <a:t>ZF, </a:t>
            </a:r>
            <a:r>
              <a:rPr lang="hu-HU" sz="1200" b="1" spc="-40">
                <a:solidFill>
                  <a:srgbClr val="FF0000"/>
                </a:solidFill>
                <a:latin typeface="+mn-lt"/>
                <a:cs typeface="Trebuchet MS"/>
              </a:rPr>
              <a:t>JA, </a:t>
            </a:r>
            <a:r>
              <a:rPr lang="hu-HU" sz="1200" b="1">
                <a:solidFill>
                  <a:srgbClr val="FF0000"/>
                </a:solidFill>
                <a:latin typeface="+mn-lt"/>
                <a:cs typeface="Trebuchet MS"/>
              </a:rPr>
              <a:t>DA, </a:t>
            </a:r>
            <a:r>
              <a:rPr lang="hu-HU" sz="1200" b="1" spc="-25">
                <a:solidFill>
                  <a:srgbClr val="FF0000"/>
                </a:solidFill>
                <a:latin typeface="+mn-lt"/>
                <a:cs typeface="Trebuchet MS"/>
              </a:rPr>
              <a:t>NL.</a:t>
            </a:r>
            <a:endParaRPr lang="hu-HU" sz="1200">
              <a:latin typeface="+mn-lt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117211" y="4747249"/>
            <a:ext cx="2171367" cy="178046"/>
          </a:xfrm>
          <a:custGeom>
            <a:avLst/>
            <a:gdLst/>
            <a:ahLst/>
            <a:cxnLst/>
            <a:rect l="l" t="t" r="r" b="b"/>
            <a:pathLst>
              <a:path w="876300" h="203200">
                <a:moveTo>
                  <a:pt x="0" y="202691"/>
                </a:moveTo>
                <a:lnTo>
                  <a:pt x="876300" y="202691"/>
                </a:lnTo>
                <a:lnTo>
                  <a:pt x="876300" y="0"/>
                </a:lnTo>
                <a:lnTo>
                  <a:pt x="0" y="0"/>
                </a:lnTo>
                <a:lnTo>
                  <a:pt x="0" y="202691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7F68F908-023C-12A7-31BB-51D247EDE55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33</a:t>
            </a:fld>
            <a:endParaRPr lang="hu-HU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C8A248FC-85ED-1F15-0D6D-A253D605335E}"/>
              </a:ext>
            </a:extLst>
          </p:cNvPr>
          <p:cNvSpPr txBox="1">
            <a:spLocks/>
          </p:cNvSpPr>
          <p:nvPr/>
        </p:nvSpPr>
        <p:spPr>
          <a:xfrm>
            <a:off x="98510" y="94772"/>
            <a:ext cx="959442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200" b="0" i="0">
                <a:solidFill>
                  <a:srgbClr val="DF001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>
              <a:spcBef>
                <a:spcPts val="133"/>
              </a:spcBef>
            </a:pPr>
            <a:r>
              <a:rPr lang="hu-HU" sz="2400" spc="-100" dirty="0"/>
              <a:t>AJÁNLÁSOK ÉS HASZNOS LINKEK</a:t>
            </a: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C1994FEF-21C7-7473-B04F-746F95AABB0B}"/>
              </a:ext>
            </a:extLst>
          </p:cNvPr>
          <p:cNvSpPr txBox="1"/>
          <p:nvPr/>
        </p:nvSpPr>
        <p:spPr>
          <a:xfrm>
            <a:off x="227989" y="573915"/>
            <a:ext cx="5067911" cy="2940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hu-HU" dirty="0">
                <a:solidFill>
                  <a:srgbClr val="7E7E7E"/>
                </a:solidFill>
              </a:rPr>
              <a:t>Böngésző </a:t>
            </a:r>
            <a:r>
              <a:rPr lang="hu-HU" dirty="0" err="1">
                <a:solidFill>
                  <a:srgbClr val="7E7E7E"/>
                </a:solidFill>
              </a:rPr>
              <a:t>beállítások</a:t>
            </a:r>
            <a:endParaRPr dirty="0">
              <a:solidFill>
                <a:srgbClr val="7E7E7E"/>
              </a:solidFill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88579" y="720963"/>
            <a:ext cx="2420281" cy="36020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C7E3EB34-EB73-1DF2-97DF-CFBFEF970CE7}"/>
              </a:ext>
            </a:extLst>
          </p:cNvPr>
          <p:cNvGrpSpPr/>
          <p:nvPr/>
        </p:nvGrpSpPr>
        <p:grpSpPr>
          <a:xfrm>
            <a:off x="6139226" y="578262"/>
            <a:ext cx="298704" cy="358216"/>
            <a:chOff x="7179165" y="1832060"/>
            <a:chExt cx="298704" cy="358216"/>
          </a:xfrm>
        </p:grpSpPr>
        <p:pic>
          <p:nvPicPr>
            <p:cNvPr id="6" name="object 8">
              <a:extLst>
                <a:ext uri="{FF2B5EF4-FFF2-40B4-BE49-F238E27FC236}">
                  <a16:creationId xmlns:a16="http://schemas.microsoft.com/office/drawing/2014/main" id="{A2BEFF23-9861-79CB-6DBB-8ACE32E7EE2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79165" y="1853604"/>
              <a:ext cx="298704" cy="292608"/>
            </a:xfrm>
            <a:prstGeom prst="rect">
              <a:avLst/>
            </a:prstGeom>
          </p:spPr>
        </p:pic>
        <p:sp>
          <p:nvSpPr>
            <p:cNvPr id="21" name="object 9">
              <a:extLst>
                <a:ext uri="{FF2B5EF4-FFF2-40B4-BE49-F238E27FC236}">
                  <a16:creationId xmlns:a16="http://schemas.microsoft.com/office/drawing/2014/main" id="{16A91248-94CF-9FC1-C134-06C69150682D}"/>
                </a:ext>
              </a:extLst>
            </p:cNvPr>
            <p:cNvSpPr txBox="1"/>
            <p:nvPr/>
          </p:nvSpPr>
          <p:spPr>
            <a:xfrm>
              <a:off x="7239617" y="1832060"/>
              <a:ext cx="177800" cy="358216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>
                <a:spcBef>
                  <a:spcPts val="152"/>
                </a:spcBef>
              </a:pPr>
              <a:r>
                <a:rPr lang="hu-HU" sz="2200" spc="-67" dirty="0">
                  <a:solidFill>
                    <a:srgbClr val="FFFFFF"/>
                  </a:solidFill>
                  <a:latin typeface="Calibri"/>
                  <a:cs typeface="Calibri"/>
                </a:rPr>
                <a:t>1</a:t>
              </a:r>
              <a:endParaRPr sz="2200" dirty="0">
                <a:latin typeface="Calibri"/>
                <a:cs typeface="Calibri"/>
              </a:endParaRPr>
            </a:p>
          </p:txBody>
        </p:sp>
      </p:grpSp>
      <p:grpSp>
        <p:nvGrpSpPr>
          <p:cNvPr id="22" name="Csoportba foglalás 21">
            <a:extLst>
              <a:ext uri="{FF2B5EF4-FFF2-40B4-BE49-F238E27FC236}">
                <a16:creationId xmlns:a16="http://schemas.microsoft.com/office/drawing/2014/main" id="{79A350AB-69C7-1855-BA83-B54CCCDF5DB6}"/>
              </a:ext>
            </a:extLst>
          </p:cNvPr>
          <p:cNvGrpSpPr/>
          <p:nvPr/>
        </p:nvGrpSpPr>
        <p:grpSpPr>
          <a:xfrm>
            <a:off x="6288578" y="4925295"/>
            <a:ext cx="298704" cy="358216"/>
            <a:chOff x="7179165" y="1832060"/>
            <a:chExt cx="298704" cy="358216"/>
          </a:xfrm>
        </p:grpSpPr>
        <p:pic>
          <p:nvPicPr>
            <p:cNvPr id="23" name="object 8">
              <a:extLst>
                <a:ext uri="{FF2B5EF4-FFF2-40B4-BE49-F238E27FC236}">
                  <a16:creationId xmlns:a16="http://schemas.microsoft.com/office/drawing/2014/main" id="{0D7EDEDD-1053-F64B-C7A6-74F6F7BE346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79165" y="1853604"/>
              <a:ext cx="298704" cy="292608"/>
            </a:xfrm>
            <a:prstGeom prst="rect">
              <a:avLst/>
            </a:prstGeom>
          </p:spPr>
        </p:pic>
        <p:sp>
          <p:nvSpPr>
            <p:cNvPr id="24" name="object 9">
              <a:extLst>
                <a:ext uri="{FF2B5EF4-FFF2-40B4-BE49-F238E27FC236}">
                  <a16:creationId xmlns:a16="http://schemas.microsoft.com/office/drawing/2014/main" id="{66C9F3D1-69B5-DF86-112F-977E7D5AB89B}"/>
                </a:ext>
              </a:extLst>
            </p:cNvPr>
            <p:cNvSpPr txBox="1"/>
            <p:nvPr/>
          </p:nvSpPr>
          <p:spPr>
            <a:xfrm>
              <a:off x="7239617" y="1832060"/>
              <a:ext cx="177800" cy="358216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>
                <a:spcBef>
                  <a:spcPts val="152"/>
                </a:spcBef>
              </a:pPr>
              <a:r>
                <a:rPr lang="hu-HU" sz="2200" spc="-67" dirty="0">
                  <a:solidFill>
                    <a:srgbClr val="FFFFFF"/>
                  </a:solidFill>
                  <a:latin typeface="Calibri"/>
                  <a:cs typeface="Calibri"/>
                </a:rPr>
                <a:t>2</a:t>
              </a:r>
              <a:endParaRPr sz="2200" dirty="0">
                <a:latin typeface="Calibri"/>
                <a:cs typeface="Calibri"/>
              </a:endParaRPr>
            </a:p>
          </p:txBody>
        </p:sp>
      </p:grpSp>
      <p:grpSp>
        <p:nvGrpSpPr>
          <p:cNvPr id="25" name="Csoportba foglalás 24">
            <a:extLst>
              <a:ext uri="{FF2B5EF4-FFF2-40B4-BE49-F238E27FC236}">
                <a16:creationId xmlns:a16="http://schemas.microsoft.com/office/drawing/2014/main" id="{3F1DB86E-D52B-577E-C4C2-851DDBCDFC76}"/>
              </a:ext>
            </a:extLst>
          </p:cNvPr>
          <p:cNvGrpSpPr/>
          <p:nvPr/>
        </p:nvGrpSpPr>
        <p:grpSpPr>
          <a:xfrm>
            <a:off x="11083543" y="3711210"/>
            <a:ext cx="298704" cy="358216"/>
            <a:chOff x="7179165" y="1832060"/>
            <a:chExt cx="298704" cy="358216"/>
          </a:xfrm>
        </p:grpSpPr>
        <p:pic>
          <p:nvPicPr>
            <p:cNvPr id="26" name="object 8">
              <a:extLst>
                <a:ext uri="{FF2B5EF4-FFF2-40B4-BE49-F238E27FC236}">
                  <a16:creationId xmlns:a16="http://schemas.microsoft.com/office/drawing/2014/main" id="{D71182A5-3A9A-67EC-9E30-D320965F2B6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79165" y="1853604"/>
              <a:ext cx="298704" cy="292608"/>
            </a:xfrm>
            <a:prstGeom prst="rect">
              <a:avLst/>
            </a:prstGeom>
          </p:spPr>
        </p:pic>
        <p:sp>
          <p:nvSpPr>
            <p:cNvPr id="27" name="object 9">
              <a:extLst>
                <a:ext uri="{FF2B5EF4-FFF2-40B4-BE49-F238E27FC236}">
                  <a16:creationId xmlns:a16="http://schemas.microsoft.com/office/drawing/2014/main" id="{E4B78567-F87D-3A0D-0D44-D054EEA8C1B8}"/>
                </a:ext>
              </a:extLst>
            </p:cNvPr>
            <p:cNvSpPr txBox="1"/>
            <p:nvPr/>
          </p:nvSpPr>
          <p:spPr>
            <a:xfrm>
              <a:off x="7239617" y="1832060"/>
              <a:ext cx="177800" cy="358216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>
                <a:spcBef>
                  <a:spcPts val="152"/>
                </a:spcBef>
              </a:pPr>
              <a:r>
                <a:rPr lang="hu-HU" sz="2200" spc="-67" dirty="0">
                  <a:solidFill>
                    <a:srgbClr val="FFFFFF"/>
                  </a:solidFill>
                  <a:latin typeface="Calibri"/>
                  <a:cs typeface="Calibri"/>
                </a:rPr>
                <a:t>3</a:t>
              </a:r>
              <a:endParaRPr sz="2200" dirty="0">
                <a:latin typeface="Calibri"/>
                <a:cs typeface="Calibri"/>
              </a:endParaRPr>
            </a:p>
          </p:txBody>
        </p:sp>
      </p:grpSp>
      <p:grpSp>
        <p:nvGrpSpPr>
          <p:cNvPr id="28" name="Csoportba foglalás 27">
            <a:extLst>
              <a:ext uri="{FF2B5EF4-FFF2-40B4-BE49-F238E27FC236}">
                <a16:creationId xmlns:a16="http://schemas.microsoft.com/office/drawing/2014/main" id="{7D213FC8-7AA7-3984-A2C2-99C406BD16DB}"/>
              </a:ext>
            </a:extLst>
          </p:cNvPr>
          <p:cNvGrpSpPr/>
          <p:nvPr/>
        </p:nvGrpSpPr>
        <p:grpSpPr>
          <a:xfrm>
            <a:off x="3907408" y="4474621"/>
            <a:ext cx="298704" cy="358216"/>
            <a:chOff x="7179165" y="1832060"/>
            <a:chExt cx="298704" cy="358216"/>
          </a:xfrm>
        </p:grpSpPr>
        <p:pic>
          <p:nvPicPr>
            <p:cNvPr id="29" name="object 8">
              <a:extLst>
                <a:ext uri="{FF2B5EF4-FFF2-40B4-BE49-F238E27FC236}">
                  <a16:creationId xmlns:a16="http://schemas.microsoft.com/office/drawing/2014/main" id="{BCF1FB18-EF9F-FA5C-FE97-251AB690D95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79165" y="1853604"/>
              <a:ext cx="298704" cy="292608"/>
            </a:xfrm>
            <a:prstGeom prst="rect">
              <a:avLst/>
            </a:prstGeom>
          </p:spPr>
        </p:pic>
        <p:sp>
          <p:nvSpPr>
            <p:cNvPr id="30" name="object 9">
              <a:extLst>
                <a:ext uri="{FF2B5EF4-FFF2-40B4-BE49-F238E27FC236}">
                  <a16:creationId xmlns:a16="http://schemas.microsoft.com/office/drawing/2014/main" id="{13559C11-8097-9E16-0A07-EB828E68B407}"/>
                </a:ext>
              </a:extLst>
            </p:cNvPr>
            <p:cNvSpPr txBox="1"/>
            <p:nvPr/>
          </p:nvSpPr>
          <p:spPr>
            <a:xfrm>
              <a:off x="7239617" y="1832060"/>
              <a:ext cx="177800" cy="358216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 marL="16933">
                <a:spcBef>
                  <a:spcPts val="152"/>
                </a:spcBef>
              </a:pPr>
              <a:r>
                <a:rPr lang="hu-HU" sz="2200" spc="-67" dirty="0">
                  <a:solidFill>
                    <a:srgbClr val="FFFFFF"/>
                  </a:solidFill>
                  <a:latin typeface="Calibri"/>
                  <a:cs typeface="Calibri"/>
                </a:rPr>
                <a:t>4</a:t>
              </a:r>
              <a:endParaRPr sz="22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93057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554854" y="1403773"/>
            <a:ext cx="11116733" cy="30623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0205" marR="952500" indent="-171450">
              <a:spcBef>
                <a:spcPts val="565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endParaRPr dirty="0">
              <a:latin typeface="Calibri"/>
              <a:cs typeface="Calibri"/>
            </a:endParaRPr>
          </a:p>
          <a:p>
            <a:pPr marL="370205" marR="952500" indent="-171450">
              <a:spcBef>
                <a:spcPts val="565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dirty="0">
                <a:latin typeface="Calibri"/>
                <a:cs typeface="Calibri"/>
              </a:rPr>
              <a:t>További információkért és támogatásért látogasson el a </a:t>
            </a:r>
            <a:r>
              <a:rPr dirty="0">
                <a:latin typeface="Calibri"/>
                <a:cs typeface="Calibri"/>
                <a:hlinkClick r:id="rId3"/>
              </a:rPr>
              <a:t>https://www.ariba.com/support/supplier-support </a:t>
            </a:r>
            <a:r>
              <a:rPr dirty="0">
                <a:latin typeface="Calibri"/>
                <a:cs typeface="Calibri"/>
              </a:rPr>
              <a:t>weboldalra, majd kattintson a "</a:t>
            </a:r>
            <a:r>
              <a:rPr b="1" dirty="0">
                <a:latin typeface="Calibri"/>
                <a:cs typeface="Calibri"/>
              </a:rPr>
              <a:t>kapcsolatfelvétel</a:t>
            </a:r>
            <a:r>
              <a:rPr dirty="0">
                <a:latin typeface="Calibri"/>
                <a:cs typeface="Calibri"/>
              </a:rPr>
              <a:t>" lehetőségre.</a:t>
            </a:r>
            <a:endParaRPr lang="hu-HU" dirty="0">
              <a:latin typeface="Calibri"/>
              <a:cs typeface="Calibri"/>
            </a:endParaRPr>
          </a:p>
          <a:p>
            <a:pPr marL="370205" marR="952500" indent="-171450">
              <a:spcBef>
                <a:spcPts val="565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endParaRPr lang="hu-HU" dirty="0">
              <a:latin typeface="Calibri"/>
              <a:cs typeface="Calibri"/>
            </a:endParaRPr>
          </a:p>
          <a:p>
            <a:pPr marL="370205" marR="952500" indent="-171450">
              <a:spcBef>
                <a:spcPts val="565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dirty="0">
                <a:latin typeface="Calibri"/>
                <a:cs typeface="Calibri"/>
              </a:rPr>
              <a:t>További hasznos információk a beszállítók számára a következő címen találhatók:</a:t>
            </a:r>
            <a:endParaRPr lang="hu-HU" dirty="0">
              <a:latin typeface="Calibri"/>
              <a:cs typeface="Calibri"/>
            </a:endParaRPr>
          </a:p>
          <a:p>
            <a:pPr marL="720000" marR="952500" indent="-342900">
              <a:lnSpc>
                <a:spcPct val="150000"/>
              </a:lnSpc>
              <a:spcBef>
                <a:spcPts val="565"/>
              </a:spcBef>
              <a:buClr>
                <a:srgbClr val="DF001E"/>
              </a:buClr>
              <a:buSzPct val="112500"/>
              <a:buFont typeface="Wingdings" panose="05000000000000000000" pitchFamily="2" charset="2"/>
              <a:buChar char="§"/>
              <a:tabLst>
                <a:tab pos="370205" algn="l"/>
              </a:tabLst>
            </a:pPr>
            <a:r>
              <a:rPr dirty="0">
                <a:latin typeface="Calibri"/>
                <a:cs typeface="Calibri"/>
                <a:hlinkClick r:id="rId4"/>
              </a:rPr>
              <a:t> https://www.ariba.com/support/customer-hub</a:t>
            </a:r>
            <a:endParaRPr dirty="0">
              <a:latin typeface="Calibri"/>
              <a:cs typeface="Calibri"/>
              <a:hlinkClick r:id="rId5"/>
            </a:endParaRPr>
          </a:p>
          <a:p>
            <a:pPr marL="720000" marR="952500" indent="-342900">
              <a:lnSpc>
                <a:spcPct val="150000"/>
              </a:lnSpc>
              <a:spcBef>
                <a:spcPts val="565"/>
              </a:spcBef>
              <a:buClr>
                <a:srgbClr val="DF001E"/>
              </a:buClr>
              <a:buSzPct val="112500"/>
              <a:buFont typeface="Wingdings" panose="05000000000000000000" pitchFamily="2" charset="2"/>
              <a:buChar char="§"/>
              <a:tabLst>
                <a:tab pos="370205" algn="l"/>
              </a:tabLst>
            </a:pPr>
            <a:r>
              <a:rPr lang="hu-HU" dirty="0">
                <a:latin typeface="Calibri"/>
                <a:cs typeface="Calibri"/>
                <a:hlinkClick r:id="rId6"/>
              </a:rPr>
              <a:t>https://support.ariba.com/Adapt/Ariba_Network_Supplier_Training/</a:t>
            </a:r>
          </a:p>
          <a:p>
            <a:pPr marL="720000" marR="952500" indent="-342900">
              <a:lnSpc>
                <a:spcPct val="150000"/>
              </a:lnSpc>
              <a:spcBef>
                <a:spcPts val="565"/>
              </a:spcBef>
              <a:buClr>
                <a:srgbClr val="DF001E"/>
              </a:buClr>
              <a:buSzPct val="112500"/>
              <a:buFont typeface="Wingdings" panose="05000000000000000000" pitchFamily="2" charset="2"/>
              <a:buChar char="§"/>
              <a:tabLst>
                <a:tab pos="370205" algn="l"/>
              </a:tabLst>
            </a:pPr>
            <a:r>
              <a:rPr lang="en-US" dirty="0">
                <a:latin typeface="Calibri"/>
                <a:cs typeface="Calibri"/>
                <a:hlinkClick r:id="rId7"/>
              </a:rPr>
              <a:t>SAP Ariba és SAP Business Network oktatóanyagok | SAP Help Portal</a:t>
            </a:r>
            <a:endParaRPr dirty="0">
              <a:latin typeface="Calibri"/>
              <a:cs typeface="Calibri"/>
              <a:hlinkClick r:id="rId6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C7520CDE-A55E-3E01-0DE3-AABEF2B6D66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34</a:t>
            </a:fld>
            <a:endParaRPr lang="hu-HU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8C7F83BF-8CCB-0A76-A736-55823FB3BD71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997441" y="6388607"/>
            <a:ext cx="1200911" cy="158496"/>
          </a:xfrm>
          <a:prstGeom prst="rect">
            <a:avLst/>
          </a:prstGeom>
        </p:spPr>
      </p:pic>
      <p:sp>
        <p:nvSpPr>
          <p:cNvPr id="5" name="object 14">
            <a:extLst>
              <a:ext uri="{FF2B5EF4-FFF2-40B4-BE49-F238E27FC236}">
                <a16:creationId xmlns:a16="http://schemas.microsoft.com/office/drawing/2014/main" id="{5B021D47-3C5E-F644-F78B-1241168D6EE4}"/>
              </a:ext>
            </a:extLst>
          </p:cNvPr>
          <p:cNvSpPr txBox="1">
            <a:spLocks/>
          </p:cNvSpPr>
          <p:nvPr/>
        </p:nvSpPr>
        <p:spPr>
          <a:xfrm>
            <a:off x="98510" y="94772"/>
            <a:ext cx="959442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200" b="0" i="0">
                <a:solidFill>
                  <a:srgbClr val="DF001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>
              <a:spcBef>
                <a:spcPts val="133"/>
              </a:spcBef>
            </a:pPr>
            <a:r>
              <a:rPr lang="hu-HU" sz="2400" spc="-100" dirty="0"/>
              <a:t>AJÁNLÁSOK ÉS HASZNOS LINKEK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17">
            <a:extLst>
              <a:ext uri="{FF2B5EF4-FFF2-40B4-BE49-F238E27FC236}">
                <a16:creationId xmlns:a16="http://schemas.microsoft.com/office/drawing/2014/main" id="{D7888295-BD63-9DDD-6183-46DFF0071F7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130" y="4407161"/>
            <a:ext cx="275279" cy="290575"/>
          </a:xfrm>
          <a:prstGeom prst="rect">
            <a:avLst/>
          </a:prstGeom>
        </p:spPr>
      </p:pic>
      <p:sp>
        <p:nvSpPr>
          <p:cNvPr id="15" name="object 18">
            <a:extLst>
              <a:ext uri="{FF2B5EF4-FFF2-40B4-BE49-F238E27FC236}">
                <a16:creationId xmlns:a16="http://schemas.microsoft.com/office/drawing/2014/main" id="{00B302DB-D863-A913-1414-6703CAE7F97C}"/>
              </a:ext>
            </a:extLst>
          </p:cNvPr>
          <p:cNvSpPr txBox="1"/>
          <p:nvPr/>
        </p:nvSpPr>
        <p:spPr>
          <a:xfrm>
            <a:off x="757672" y="4373340"/>
            <a:ext cx="221954" cy="358216"/>
          </a:xfrm>
          <a:prstGeom prst="rect">
            <a:avLst/>
          </a:prstGeom>
        </p:spPr>
        <p:txBody>
          <a:bodyPr vert="horz" wrap="square" lIns="0" tIns="19472" rIns="0" bIns="0" rtlCol="0">
            <a:spAutoFit/>
          </a:bodyPr>
          <a:lstStyle/>
          <a:p>
            <a:pPr>
              <a:spcBef>
                <a:spcPts val="152"/>
              </a:spcBef>
            </a:pPr>
            <a:r>
              <a:rPr sz="2200" spc="-67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9A4158A5-E66C-FBE5-1BEB-258C26F09E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4</a:t>
            </a:fld>
            <a:endParaRPr lang="hu-HU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C13E1DB7-1C78-8FC7-405C-AC72D8E13710}"/>
              </a:ext>
            </a:extLst>
          </p:cNvPr>
          <p:cNvSpPr txBox="1">
            <a:spLocks/>
          </p:cNvSpPr>
          <p:nvPr/>
        </p:nvSpPr>
        <p:spPr>
          <a:xfrm>
            <a:off x="238125" y="30085"/>
            <a:ext cx="926084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200" b="0" i="0">
                <a:solidFill>
                  <a:srgbClr val="DF001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>
              <a:spcBef>
                <a:spcPts val="133"/>
              </a:spcBef>
            </a:pPr>
            <a:r>
              <a:rPr lang="hu-HU" sz="2400"/>
              <a:t> ÚJ BESZÁLLÍTÓI REGISZTRÁCIÓ</a:t>
            </a: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F71911FF-F8FD-C5C9-5CF9-9CD572B8E9E8}"/>
              </a:ext>
            </a:extLst>
          </p:cNvPr>
          <p:cNvSpPr txBox="1"/>
          <p:nvPr/>
        </p:nvSpPr>
        <p:spPr>
          <a:xfrm>
            <a:off x="624501" y="1588892"/>
            <a:ext cx="4980939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 marL="12700" marR="5080" algn="just">
              <a:lnSpc>
                <a:spcPct val="100000"/>
              </a:lnSpc>
              <a:spcBef>
                <a:spcPts val="105"/>
              </a:spcBef>
              <a:defRPr sz="1400">
                <a:latin typeface="Tahoma"/>
                <a:cs typeface="Tahoma"/>
              </a:defRPr>
            </a:lvl1pPr>
          </a:lstStyle>
          <a:p>
            <a:pPr algn="l"/>
            <a:r>
              <a:rPr sz="1600" dirty="0">
                <a:latin typeface="+mn-lt"/>
              </a:rPr>
              <a:t>Ha </a:t>
            </a:r>
            <a:r>
              <a:rPr lang="hu-HU" sz="1600" dirty="0">
                <a:latin typeface="+mn-lt"/>
              </a:rPr>
              <a:t>szeretne regisztrálni </a:t>
            </a:r>
            <a:r>
              <a:rPr sz="1600" dirty="0">
                <a:latin typeface="+mn-lt"/>
              </a:rPr>
              <a:t>a MOL-</a:t>
            </a:r>
            <a:r>
              <a:rPr sz="1600" dirty="0" err="1">
                <a:latin typeface="+mn-lt"/>
              </a:rPr>
              <a:t>csoportnál</a:t>
            </a:r>
            <a:r>
              <a:rPr lang="hu-HU" sz="1600" dirty="0">
                <a:latin typeface="+mn-lt"/>
              </a:rPr>
              <a:t>, kérjük, </a:t>
            </a:r>
            <a:r>
              <a:rPr sz="1600" dirty="0" err="1">
                <a:latin typeface="+mn-lt"/>
              </a:rPr>
              <a:t>küldjön</a:t>
            </a:r>
            <a:r>
              <a:rPr sz="1600" dirty="0">
                <a:latin typeface="+mn-lt"/>
              </a:rPr>
              <a:t> </a:t>
            </a:r>
            <a:r>
              <a:rPr sz="1600" dirty="0" err="1">
                <a:latin typeface="+mn-lt"/>
              </a:rPr>
              <a:t>nekünk</a:t>
            </a:r>
            <a:r>
              <a:rPr sz="1600" dirty="0">
                <a:latin typeface="+mn-lt"/>
              </a:rPr>
              <a:t> </a:t>
            </a:r>
            <a:r>
              <a:rPr sz="1600" dirty="0" err="1">
                <a:latin typeface="+mn-lt"/>
              </a:rPr>
              <a:t>egy</a:t>
            </a:r>
            <a:r>
              <a:rPr sz="1600" dirty="0">
                <a:latin typeface="+mn-lt"/>
              </a:rPr>
              <a:t> </a:t>
            </a:r>
            <a:r>
              <a:rPr sz="1600" b="1" dirty="0" err="1">
                <a:latin typeface="+mn-lt"/>
              </a:rPr>
              <a:t>önregisztrációs</a:t>
            </a:r>
            <a:r>
              <a:rPr sz="1600" b="1" dirty="0">
                <a:latin typeface="+mn-lt"/>
              </a:rPr>
              <a:t> </a:t>
            </a:r>
            <a:r>
              <a:rPr lang="hu-HU" sz="1600" b="1" dirty="0">
                <a:latin typeface="+mn-lt"/>
              </a:rPr>
              <a:t>kérelmet </a:t>
            </a:r>
            <a:r>
              <a:rPr lang="hu-HU" sz="1600" dirty="0">
                <a:latin typeface="+mn-lt"/>
              </a:rPr>
              <a:t>az űrlap </a:t>
            </a:r>
            <a:r>
              <a:rPr sz="1600" dirty="0" err="1">
                <a:latin typeface="+mn-lt"/>
              </a:rPr>
              <a:t>kitöltésével</a:t>
            </a:r>
            <a:r>
              <a:rPr sz="1600" dirty="0">
                <a:latin typeface="+mn-lt"/>
              </a:rPr>
              <a:t>. </a:t>
            </a:r>
            <a:r>
              <a:rPr sz="1600" dirty="0" err="1">
                <a:latin typeface="+mn-lt"/>
              </a:rPr>
              <a:t>Erre</a:t>
            </a:r>
            <a:r>
              <a:rPr sz="1600" dirty="0">
                <a:latin typeface="+mn-lt"/>
              </a:rPr>
              <a:t> </a:t>
            </a:r>
            <a:r>
              <a:rPr sz="1600" dirty="0" err="1">
                <a:latin typeface="+mn-lt"/>
              </a:rPr>
              <a:t>azért</a:t>
            </a:r>
            <a:r>
              <a:rPr sz="1600" dirty="0">
                <a:latin typeface="+mn-lt"/>
              </a:rPr>
              <a:t> van </a:t>
            </a:r>
            <a:r>
              <a:rPr sz="1600" dirty="0" err="1">
                <a:latin typeface="+mn-lt"/>
              </a:rPr>
              <a:t>szükség</a:t>
            </a:r>
            <a:r>
              <a:rPr sz="1600" dirty="0">
                <a:latin typeface="+mn-lt"/>
              </a:rPr>
              <a:t>, </a:t>
            </a:r>
            <a:r>
              <a:rPr sz="1600" dirty="0" err="1">
                <a:latin typeface="+mn-lt"/>
              </a:rPr>
              <a:t>hogy</a:t>
            </a:r>
            <a:r>
              <a:rPr sz="1600" dirty="0">
                <a:latin typeface="+mn-lt"/>
              </a:rPr>
              <a:t> a MOL-</a:t>
            </a:r>
            <a:r>
              <a:rPr sz="1600" dirty="0" err="1">
                <a:latin typeface="+mn-lt"/>
              </a:rPr>
              <a:t>csoport</a:t>
            </a:r>
            <a:r>
              <a:rPr sz="1600" dirty="0">
                <a:latin typeface="+mn-lt"/>
              </a:rPr>
              <a:t> </a:t>
            </a:r>
            <a:r>
              <a:rPr sz="1600" dirty="0" err="1">
                <a:latin typeface="+mn-lt"/>
              </a:rPr>
              <a:t>ellenőrizni</a:t>
            </a:r>
            <a:r>
              <a:rPr sz="1600" dirty="0">
                <a:latin typeface="+mn-lt"/>
              </a:rPr>
              <a:t> </a:t>
            </a:r>
            <a:r>
              <a:rPr sz="1600" dirty="0" err="1">
                <a:latin typeface="+mn-lt"/>
              </a:rPr>
              <a:t>tudja</a:t>
            </a:r>
            <a:r>
              <a:rPr sz="1600" dirty="0">
                <a:latin typeface="+mn-lt"/>
              </a:rPr>
              <a:t>, </a:t>
            </a:r>
            <a:r>
              <a:rPr sz="1600" dirty="0" err="1">
                <a:latin typeface="+mn-lt"/>
              </a:rPr>
              <a:t>hogy</a:t>
            </a:r>
            <a:r>
              <a:rPr sz="1600" dirty="0">
                <a:latin typeface="+mn-lt"/>
              </a:rPr>
              <a:t> a </a:t>
            </a:r>
            <a:r>
              <a:rPr sz="1600" dirty="0" err="1">
                <a:latin typeface="+mn-lt"/>
              </a:rPr>
              <a:t>vállalat</a:t>
            </a:r>
            <a:r>
              <a:rPr sz="1600" dirty="0">
                <a:latin typeface="+mn-lt"/>
              </a:rPr>
              <a:t> </a:t>
            </a:r>
            <a:r>
              <a:rPr sz="1600" dirty="0" err="1">
                <a:latin typeface="+mn-lt"/>
              </a:rPr>
              <a:t>szerepel</a:t>
            </a:r>
            <a:r>
              <a:rPr sz="1600" dirty="0">
                <a:latin typeface="+mn-lt"/>
              </a:rPr>
              <a:t>-e a </a:t>
            </a:r>
            <a:r>
              <a:rPr sz="1600" dirty="0" err="1">
                <a:latin typeface="+mn-lt"/>
              </a:rPr>
              <a:t>beszállítói</a:t>
            </a:r>
            <a:r>
              <a:rPr sz="1600" dirty="0">
                <a:latin typeface="+mn-lt"/>
              </a:rPr>
              <a:t> </a:t>
            </a:r>
            <a:r>
              <a:rPr sz="1600" dirty="0" err="1">
                <a:latin typeface="+mn-lt"/>
              </a:rPr>
              <a:t>adatbázisunkban</a:t>
            </a:r>
            <a:r>
              <a:rPr sz="1600" dirty="0">
                <a:latin typeface="+mn-lt"/>
              </a:rPr>
              <a:t>.</a:t>
            </a: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FFE6CE79-AABA-ACEB-5524-7511FD1E3035}"/>
              </a:ext>
            </a:extLst>
          </p:cNvPr>
          <p:cNvSpPr txBox="1"/>
          <p:nvPr/>
        </p:nvSpPr>
        <p:spPr>
          <a:xfrm>
            <a:off x="917092" y="3918793"/>
            <a:ext cx="2018453" cy="2940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hu-HU" b="1" spc="-27">
                <a:latin typeface="+mj-lt"/>
                <a:cs typeface="Arial"/>
              </a:rPr>
              <a:t>ELJÁRÁS/LÉPÉSEK</a:t>
            </a:r>
            <a:endParaRPr lang="hu-HU" b="1">
              <a:latin typeface="+mj-lt"/>
              <a:cs typeface="Arial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2D1FCF79-6098-B265-91BE-31E24BB510F9}"/>
              </a:ext>
            </a:extLst>
          </p:cNvPr>
          <p:cNvSpPr txBox="1"/>
          <p:nvPr/>
        </p:nvSpPr>
        <p:spPr>
          <a:xfrm>
            <a:off x="995681" y="4289057"/>
            <a:ext cx="4554461" cy="1401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 marL="12700" marR="5080" algn="just">
              <a:lnSpc>
                <a:spcPct val="100000"/>
              </a:lnSpc>
              <a:spcBef>
                <a:spcPts val="105"/>
              </a:spcBef>
              <a:defRPr sz="1400">
                <a:latin typeface="Tahoma"/>
                <a:cs typeface="Tahoma"/>
              </a:defRPr>
            </a:lvl1pPr>
          </a:lstStyle>
          <a:p>
            <a:pPr marL="370205" indent="-285750"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en-US" dirty="0">
                <a:latin typeface="Calibri"/>
                <a:cs typeface="Calibri"/>
              </a:rPr>
              <a:t>1. </a:t>
            </a:r>
            <a:r>
              <a:rPr lang="en-US" dirty="0" err="1">
                <a:latin typeface="Calibri"/>
                <a:cs typeface="Calibri"/>
              </a:rPr>
              <a:t>Nyissa</a:t>
            </a:r>
            <a:r>
              <a:rPr lang="en-US" dirty="0">
                <a:latin typeface="Calibri"/>
                <a:cs typeface="Calibri"/>
              </a:rPr>
              <a:t> meg a </a:t>
            </a:r>
            <a:r>
              <a:rPr lang="en-US" dirty="0" err="1">
                <a:latin typeface="Calibri"/>
                <a:cs typeface="Calibri"/>
              </a:rPr>
              <a:t>következő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linket</a:t>
            </a:r>
            <a:r>
              <a:rPr lang="en-US" dirty="0">
                <a:latin typeface="Calibri"/>
                <a:cs typeface="Calibri"/>
              </a:rPr>
              <a:t>:</a:t>
            </a:r>
          </a:p>
          <a:p>
            <a:pPr marL="84455">
              <a:buClr>
                <a:srgbClr val="DF001E"/>
              </a:buClr>
              <a:buSzPct val="112500"/>
              <a:tabLst>
                <a:tab pos="370205" algn="l"/>
              </a:tabLst>
            </a:pPr>
            <a:r>
              <a:rPr lang="en-US" dirty="0"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http://molgroup.sourcing-eu.ariba.com/ad/selfRegistration</a:t>
            </a:r>
            <a:endParaRPr lang="en-US" dirty="0">
              <a:latin typeface="Calibri"/>
              <a:cs typeface="Calibri"/>
            </a:endParaRPr>
          </a:p>
          <a:p>
            <a:pPr marL="370205" indent="-285750"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en-US" dirty="0">
                <a:latin typeface="Calibri"/>
                <a:cs typeface="Calibri"/>
              </a:rPr>
              <a:t>(Az </a:t>
            </a:r>
            <a:r>
              <a:rPr lang="en-US" dirty="0" err="1">
                <a:latin typeface="Calibri"/>
                <a:cs typeface="Calibri"/>
              </a:rPr>
              <a:t>űrlap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nyelve</a:t>
            </a:r>
            <a:r>
              <a:rPr lang="en-US" dirty="0">
                <a:latin typeface="Calibri"/>
                <a:cs typeface="Calibri"/>
              </a:rPr>
              <a:t> a </a:t>
            </a:r>
            <a:r>
              <a:rPr lang="en-US" dirty="0" err="1">
                <a:latin typeface="Calibri"/>
                <a:cs typeface="Calibri"/>
              </a:rPr>
              <a:t>böngésző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nyelvétől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függ</a:t>
            </a:r>
            <a:r>
              <a:rPr lang="en-US" dirty="0">
                <a:latin typeface="Calibri"/>
                <a:cs typeface="Calibri"/>
              </a:rPr>
              <a:t>)</a:t>
            </a:r>
          </a:p>
          <a:p>
            <a:pPr marL="370205" indent="-285750"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en-US" dirty="0">
                <a:latin typeface="Calibri"/>
                <a:cs typeface="Calibri"/>
              </a:rPr>
              <a:t>2. </a:t>
            </a:r>
            <a:r>
              <a:rPr lang="en-US" dirty="0" err="1">
                <a:latin typeface="Calibri"/>
                <a:cs typeface="Calibri"/>
              </a:rPr>
              <a:t>Töltse</a:t>
            </a:r>
            <a:r>
              <a:rPr lang="en-US" dirty="0">
                <a:latin typeface="Calibri"/>
                <a:cs typeface="Calibri"/>
              </a:rPr>
              <a:t> ki </a:t>
            </a:r>
            <a:r>
              <a:rPr lang="en-US" dirty="0" err="1">
                <a:latin typeface="Calibri"/>
                <a:cs typeface="Calibri"/>
              </a:rPr>
              <a:t>az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űrlapot</a:t>
            </a:r>
            <a:endParaRPr lang="en-US" dirty="0">
              <a:latin typeface="Calibri"/>
              <a:cs typeface="Calibri"/>
            </a:endParaRPr>
          </a:p>
          <a:p>
            <a:pPr marL="370205" indent="-285750"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en-US" dirty="0">
                <a:latin typeface="Calibri"/>
                <a:cs typeface="Calibri"/>
              </a:rPr>
              <a:t>3. </a:t>
            </a:r>
            <a:r>
              <a:rPr lang="en-US" dirty="0" err="1">
                <a:latin typeface="Calibri"/>
                <a:cs typeface="Calibri"/>
              </a:rPr>
              <a:t>Kattintson</a:t>
            </a:r>
            <a:r>
              <a:rPr lang="en-US" dirty="0">
                <a:latin typeface="Calibri"/>
                <a:cs typeface="Calibri"/>
              </a:rPr>
              <a:t> a </a:t>
            </a:r>
            <a:r>
              <a:rPr lang="hu-HU" b="1" dirty="0" err="1">
                <a:latin typeface="Calibri"/>
                <a:cs typeface="Calibri"/>
              </a:rPr>
              <a:t>Elk</a:t>
            </a:r>
            <a:r>
              <a:rPr lang="en-US" b="1" dirty="0" err="1">
                <a:latin typeface="Calibri"/>
                <a:cs typeface="Calibri"/>
              </a:rPr>
              <a:t>üldés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gombra</a:t>
            </a:r>
            <a:endParaRPr lang="en-US" dirty="0">
              <a:latin typeface="Calibri"/>
              <a:cs typeface="Calibri"/>
            </a:endParaRPr>
          </a:p>
          <a:p>
            <a:endParaRPr lang="en-US" sz="1600" dirty="0">
              <a:latin typeface="+mn-lt"/>
            </a:endParaRPr>
          </a:p>
        </p:txBody>
      </p:sp>
      <p:grpSp>
        <p:nvGrpSpPr>
          <p:cNvPr id="17" name="object 12">
            <a:extLst>
              <a:ext uri="{FF2B5EF4-FFF2-40B4-BE49-F238E27FC236}">
                <a16:creationId xmlns:a16="http://schemas.microsoft.com/office/drawing/2014/main" id="{9EF8CAC1-6AE1-ABAF-64E1-175A9F7CEFA4}"/>
              </a:ext>
            </a:extLst>
          </p:cNvPr>
          <p:cNvGrpSpPr/>
          <p:nvPr/>
        </p:nvGrpSpPr>
        <p:grpSpPr>
          <a:xfrm>
            <a:off x="5791200" y="1194815"/>
            <a:ext cx="5405120" cy="4985172"/>
            <a:chOff x="4343400" y="896111"/>
            <a:chExt cx="4053840" cy="3738879"/>
          </a:xfrm>
        </p:grpSpPr>
        <p:pic>
          <p:nvPicPr>
            <p:cNvPr id="18" name="object 13">
              <a:extLst>
                <a:ext uri="{FF2B5EF4-FFF2-40B4-BE49-F238E27FC236}">
                  <a16:creationId xmlns:a16="http://schemas.microsoft.com/office/drawing/2014/main" id="{6A2D906F-C7DF-348A-3128-49AEF46575B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71415" y="1004315"/>
              <a:ext cx="3925824" cy="36301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object 14">
              <a:extLst>
                <a:ext uri="{FF2B5EF4-FFF2-40B4-BE49-F238E27FC236}">
                  <a16:creationId xmlns:a16="http://schemas.microsoft.com/office/drawing/2014/main" id="{26F65CA9-4BD8-0793-FF67-AF6EC7C9727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3400" y="896111"/>
              <a:ext cx="224027" cy="2179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0" name="object 16">
            <a:extLst>
              <a:ext uri="{FF2B5EF4-FFF2-40B4-BE49-F238E27FC236}">
                <a16:creationId xmlns:a16="http://schemas.microsoft.com/office/drawing/2014/main" id="{796E2B2B-FE14-97DE-11B4-A9ACFAA84083}"/>
              </a:ext>
            </a:extLst>
          </p:cNvPr>
          <p:cNvSpPr txBox="1"/>
          <p:nvPr/>
        </p:nvSpPr>
        <p:spPr>
          <a:xfrm>
            <a:off x="5851651" y="1159979"/>
            <a:ext cx="177800" cy="358216"/>
          </a:xfrm>
          <a:prstGeom prst="rect">
            <a:avLst/>
          </a:prstGeom>
        </p:spPr>
        <p:txBody>
          <a:bodyPr vert="horz" wrap="square" lIns="0" tIns="19472" rIns="0" bIns="0" rtlCol="0">
            <a:spAutoFit/>
          </a:bodyPr>
          <a:lstStyle/>
          <a:p>
            <a:pPr marL="16933">
              <a:spcBef>
                <a:spcPts val="152"/>
              </a:spcBef>
            </a:pPr>
            <a:r>
              <a:rPr sz="2200" spc="-67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id="{A800A0A1-37C8-7124-2CA6-E0D285331F0C}"/>
              </a:ext>
            </a:extLst>
          </p:cNvPr>
          <p:cNvSpPr txBox="1"/>
          <p:nvPr/>
        </p:nvSpPr>
        <p:spPr>
          <a:xfrm>
            <a:off x="309442" y="580744"/>
            <a:ext cx="5926938" cy="2940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hu-HU" spc="85" dirty="0">
                <a:solidFill>
                  <a:srgbClr val="7E7E7E"/>
                </a:solidFill>
                <a:latin typeface="Arial"/>
                <a:ea typeface="+mj-ea"/>
                <a:cs typeface="Arial"/>
              </a:rPr>
              <a:t>Önregisztrációs Kérelem</a:t>
            </a:r>
            <a:endParaRPr spc="85" dirty="0">
              <a:solidFill>
                <a:srgbClr val="7E7E7E"/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9536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9A4158A5-E66C-FBE5-1BEB-258C26F09E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5</a:t>
            </a:fld>
            <a:endParaRPr lang="hu-HU"/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796E2B2B-FE14-97DE-11B4-A9ACFAA84083}"/>
              </a:ext>
            </a:extLst>
          </p:cNvPr>
          <p:cNvSpPr txBox="1"/>
          <p:nvPr/>
        </p:nvSpPr>
        <p:spPr>
          <a:xfrm>
            <a:off x="5851651" y="1159979"/>
            <a:ext cx="177800" cy="358216"/>
          </a:xfrm>
          <a:prstGeom prst="rect">
            <a:avLst/>
          </a:prstGeom>
        </p:spPr>
        <p:txBody>
          <a:bodyPr vert="horz" wrap="square" lIns="0" tIns="19472" rIns="0" bIns="0" rtlCol="0">
            <a:spAutoFit/>
          </a:bodyPr>
          <a:lstStyle/>
          <a:p>
            <a:pPr marL="16933">
              <a:spcBef>
                <a:spcPts val="152"/>
              </a:spcBef>
            </a:pPr>
            <a:r>
              <a:rPr sz="2200" spc="-67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2E46CF88-CFBF-A190-D797-2ACC361B9839}"/>
              </a:ext>
            </a:extLst>
          </p:cNvPr>
          <p:cNvSpPr txBox="1"/>
          <p:nvPr/>
        </p:nvSpPr>
        <p:spPr>
          <a:xfrm>
            <a:off x="505547" y="1717327"/>
            <a:ext cx="4021629" cy="35118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 marL="370205" marR="5080" indent="-285750" algn="just">
              <a:spcBef>
                <a:spcPts val="105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  <a:defRPr sz="1600">
                <a:latin typeface="Calibri"/>
                <a:cs typeface="Calibri"/>
              </a:defRPr>
            </a:lvl1pPr>
          </a:lstStyle>
          <a:p>
            <a:r>
              <a:rPr lang="hu-HU" dirty="0"/>
              <a:t>1. Az űrlap </a:t>
            </a:r>
            <a:r>
              <a:rPr dirty="0" err="1"/>
              <a:t>elküldése</a:t>
            </a:r>
            <a:r>
              <a:rPr dirty="0"/>
              <a:t> </a:t>
            </a:r>
            <a:r>
              <a:rPr dirty="0" err="1"/>
              <a:t>után</a:t>
            </a:r>
            <a:r>
              <a:rPr dirty="0"/>
              <a:t> </a:t>
            </a:r>
            <a:r>
              <a:rPr b="1" dirty="0" err="1"/>
              <a:t>automatikus</a:t>
            </a:r>
            <a:r>
              <a:rPr b="1" dirty="0"/>
              <a:t> e-</a:t>
            </a:r>
            <a:r>
              <a:rPr b="1" dirty="0" err="1"/>
              <a:t>mailt</a:t>
            </a:r>
            <a:r>
              <a:rPr b="1" dirty="0"/>
              <a:t> </a:t>
            </a:r>
            <a:r>
              <a:rPr dirty="0" err="1"/>
              <a:t>kap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SAP Ariba-</a:t>
            </a:r>
            <a:r>
              <a:rPr dirty="0" err="1"/>
              <a:t>tól</a:t>
            </a:r>
            <a:r>
              <a:rPr lang="hu-HU" dirty="0"/>
              <a:t>. </a:t>
            </a:r>
            <a:r>
              <a:rPr lang="en-US" dirty="0" err="1"/>
              <a:t>Kollégáink</a:t>
            </a:r>
            <a:r>
              <a:rPr lang="en-US" dirty="0"/>
              <a:t> </a:t>
            </a:r>
            <a:r>
              <a:rPr lang="en-US" dirty="0" err="1"/>
              <a:t>ellenőrzik</a:t>
            </a:r>
            <a:r>
              <a:rPr lang="en-US" dirty="0"/>
              <a:t> a </a:t>
            </a:r>
            <a:r>
              <a:rPr lang="en-US" dirty="0" err="1"/>
              <a:t>kérését</a:t>
            </a:r>
            <a:r>
              <a:rPr lang="en-US" dirty="0"/>
              <a:t>, és </a:t>
            </a:r>
            <a:r>
              <a:rPr lang="en-US" b="1" dirty="0" err="1"/>
              <a:t>visszajelzést</a:t>
            </a:r>
            <a:r>
              <a:rPr lang="en-US" b="1" dirty="0"/>
              <a:t> </a:t>
            </a:r>
            <a:r>
              <a:rPr lang="en-US" b="1" dirty="0" err="1"/>
              <a:t>adnak</a:t>
            </a:r>
            <a:r>
              <a:rPr lang="en-US" b="1" dirty="0"/>
              <a:t> </a:t>
            </a:r>
            <a:r>
              <a:rPr lang="en-US" b="1" dirty="0" err="1"/>
              <a:t>Önnek</a:t>
            </a:r>
            <a:r>
              <a:rPr lang="en-US" dirty="0"/>
              <a:t>. </a:t>
            </a:r>
            <a:r>
              <a:rPr lang="en-US" dirty="0" err="1"/>
              <a:t>Kollégáink</a:t>
            </a:r>
            <a:r>
              <a:rPr lang="en-US" dirty="0"/>
              <a:t> </a:t>
            </a:r>
            <a:r>
              <a:rPr lang="en-US" dirty="0" err="1"/>
              <a:t>ellenőrzik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Ön</a:t>
            </a:r>
            <a:r>
              <a:rPr lang="en-US" dirty="0"/>
              <a:t> </a:t>
            </a:r>
            <a:r>
              <a:rPr lang="en-US" dirty="0" err="1"/>
              <a:t>cége</a:t>
            </a:r>
            <a:r>
              <a:rPr lang="en-US" dirty="0"/>
              <a:t> </a:t>
            </a:r>
            <a:r>
              <a:rPr lang="en-US" dirty="0" err="1"/>
              <a:t>létezik</a:t>
            </a:r>
            <a:r>
              <a:rPr lang="en-US" dirty="0"/>
              <a:t>-e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adatbázisunkban</a:t>
            </a:r>
            <a:r>
              <a:rPr lang="en-US" dirty="0"/>
              <a:t>. A </a:t>
            </a:r>
            <a:r>
              <a:rPr lang="en-US" dirty="0" err="1"/>
              <a:t>duplikációkat</a:t>
            </a:r>
            <a:r>
              <a:rPr lang="en-US" dirty="0"/>
              <a:t> a </a:t>
            </a:r>
            <a:r>
              <a:rPr lang="en-US" dirty="0" err="1"/>
              <a:t>név</a:t>
            </a:r>
            <a:r>
              <a:rPr lang="en-US" dirty="0"/>
              <a:t>, a </a:t>
            </a:r>
            <a:r>
              <a:rPr lang="en-US" dirty="0" err="1"/>
              <a:t>cím</a:t>
            </a:r>
            <a:r>
              <a:rPr lang="en-US" dirty="0"/>
              <a:t> és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adóazonosító</a:t>
            </a:r>
            <a:r>
              <a:rPr lang="en-US" dirty="0"/>
              <a:t> </a:t>
            </a:r>
            <a:r>
              <a:rPr lang="en-US" dirty="0" err="1"/>
              <a:t>alapján</a:t>
            </a:r>
            <a:r>
              <a:rPr lang="en-US" dirty="0"/>
              <a:t> </a:t>
            </a:r>
            <a:r>
              <a:rPr lang="en-US" dirty="0" err="1"/>
              <a:t>ellenőrzik</a:t>
            </a:r>
            <a:r>
              <a:rPr lang="en-US" dirty="0"/>
              <a:t>.</a:t>
            </a:r>
            <a:endParaRPr lang="hu-HU" dirty="0"/>
          </a:p>
          <a:p>
            <a:pPr marL="84455" indent="0">
              <a:buNone/>
            </a:pPr>
            <a:endParaRPr lang="en-US" dirty="0"/>
          </a:p>
          <a:p>
            <a:r>
              <a:rPr lang="hu-HU" dirty="0"/>
              <a:t>2. </a:t>
            </a:r>
            <a:r>
              <a:rPr lang="en-US" dirty="0" err="1"/>
              <a:t>Amennyiben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Ön</a:t>
            </a:r>
            <a:r>
              <a:rPr lang="en-US" dirty="0"/>
              <a:t> </a:t>
            </a:r>
            <a:r>
              <a:rPr lang="en-US" dirty="0" err="1"/>
              <a:t>cége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szerepel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adatbázisunkban</a:t>
            </a:r>
            <a:r>
              <a:rPr lang="en-US" dirty="0"/>
              <a:t>, </a:t>
            </a:r>
            <a:r>
              <a:rPr lang="en-US" b="1" dirty="0" err="1"/>
              <a:t>jóváhagyják</a:t>
            </a:r>
            <a:r>
              <a:rPr lang="en-US" b="1" dirty="0"/>
              <a:t> a </a:t>
            </a:r>
            <a:r>
              <a:rPr lang="en-US" b="1" dirty="0" err="1"/>
              <a:t>kérelmét</a:t>
            </a:r>
            <a:r>
              <a:rPr lang="en-US" dirty="0"/>
              <a:t>. A </a:t>
            </a:r>
            <a:r>
              <a:rPr lang="en-US" dirty="0" err="1"/>
              <a:t>jóváhagyást</a:t>
            </a:r>
            <a:r>
              <a:rPr lang="en-US" dirty="0"/>
              <a:t> </a:t>
            </a:r>
            <a:r>
              <a:rPr lang="en-US" dirty="0" err="1"/>
              <a:t>követően</a:t>
            </a:r>
            <a:r>
              <a:rPr lang="en-US" dirty="0"/>
              <a:t> </a:t>
            </a:r>
            <a:r>
              <a:rPr lang="en-US" b="1" dirty="0" err="1"/>
              <a:t>regisztrációs</a:t>
            </a:r>
            <a:r>
              <a:rPr lang="en-US" b="1" dirty="0"/>
              <a:t> </a:t>
            </a:r>
            <a:r>
              <a:rPr lang="en-US" b="1" dirty="0" err="1"/>
              <a:t>meghívót</a:t>
            </a:r>
            <a:r>
              <a:rPr lang="en-US" dirty="0"/>
              <a:t> </a:t>
            </a:r>
            <a:r>
              <a:rPr lang="en-US" dirty="0" err="1"/>
              <a:t>kap</a:t>
            </a:r>
            <a:r>
              <a:rPr lang="hu-HU" dirty="0"/>
              <a:t>.</a:t>
            </a:r>
            <a:endParaRPr lang="en-US" dirty="0"/>
          </a:p>
          <a:p>
            <a:endParaRPr lang="en-US" dirty="0"/>
          </a:p>
          <a:p>
            <a:endParaRPr dirty="0"/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95F69084-81CF-6AE7-97ED-DCA7AD12464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0681" y="1588014"/>
            <a:ext cx="5234661" cy="19618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object 8">
            <a:extLst>
              <a:ext uri="{FF2B5EF4-FFF2-40B4-BE49-F238E27FC236}">
                <a16:creationId xmlns:a16="http://schemas.microsoft.com/office/drawing/2014/main" id="{F2AB1368-D501-4707-7697-32480209915E}"/>
              </a:ext>
            </a:extLst>
          </p:cNvPr>
          <p:cNvSpPr txBox="1">
            <a:spLocks/>
          </p:cNvSpPr>
          <p:nvPr/>
        </p:nvSpPr>
        <p:spPr>
          <a:xfrm>
            <a:off x="238125" y="30085"/>
            <a:ext cx="926084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200" b="0" i="0">
                <a:solidFill>
                  <a:srgbClr val="DF001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>
              <a:spcBef>
                <a:spcPts val="133"/>
              </a:spcBef>
            </a:pPr>
            <a:r>
              <a:rPr lang="hu-HU" sz="2400"/>
              <a:t> ÚJ BESZÁLLÍTÓI REGISZTRÁCIÓ</a:t>
            </a: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1E416E1F-A8E3-78AB-FD56-A738C7DE48D1}"/>
              </a:ext>
            </a:extLst>
          </p:cNvPr>
          <p:cNvSpPr txBox="1"/>
          <p:nvPr/>
        </p:nvSpPr>
        <p:spPr>
          <a:xfrm>
            <a:off x="309442" y="580744"/>
            <a:ext cx="5926938" cy="2940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hu-HU" spc="85" dirty="0">
                <a:solidFill>
                  <a:srgbClr val="7E7E7E"/>
                </a:solidFill>
                <a:latin typeface="Arial"/>
                <a:ea typeface="+mj-ea"/>
                <a:cs typeface="Arial"/>
              </a:rPr>
              <a:t>Önregisztrációs Kérelem</a:t>
            </a:r>
            <a:endParaRPr spc="85" dirty="0">
              <a:solidFill>
                <a:srgbClr val="7E7E7E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BC5165CC-5DF2-FDEF-E64A-BE7ED18FC33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82406" y="3429000"/>
            <a:ext cx="4180602" cy="28498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AB1C6F20-42DB-CF18-40B0-D6446819B0A3}"/>
              </a:ext>
            </a:extLst>
          </p:cNvPr>
          <p:cNvGrpSpPr/>
          <p:nvPr/>
        </p:nvGrpSpPr>
        <p:grpSpPr>
          <a:xfrm>
            <a:off x="4670237" y="1408906"/>
            <a:ext cx="287496" cy="358216"/>
            <a:chOff x="692130" y="4373340"/>
            <a:chExt cx="287496" cy="358216"/>
          </a:xfrm>
        </p:grpSpPr>
        <p:pic>
          <p:nvPicPr>
            <p:cNvPr id="7" name="object 17">
              <a:extLst>
                <a:ext uri="{FF2B5EF4-FFF2-40B4-BE49-F238E27FC236}">
                  <a16:creationId xmlns:a16="http://schemas.microsoft.com/office/drawing/2014/main" id="{B28D30D4-AD59-76BB-AD24-E75BA5D6846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2130" y="4407161"/>
              <a:ext cx="275279" cy="290575"/>
            </a:xfrm>
            <a:prstGeom prst="rect">
              <a:avLst/>
            </a:prstGeom>
          </p:spPr>
        </p:pic>
        <p:sp>
          <p:nvSpPr>
            <p:cNvPr id="8" name="object 18">
              <a:extLst>
                <a:ext uri="{FF2B5EF4-FFF2-40B4-BE49-F238E27FC236}">
                  <a16:creationId xmlns:a16="http://schemas.microsoft.com/office/drawing/2014/main" id="{1E2A46EC-DEE8-E49A-7DC4-4AC106615AC5}"/>
                </a:ext>
              </a:extLst>
            </p:cNvPr>
            <p:cNvSpPr txBox="1"/>
            <p:nvPr/>
          </p:nvSpPr>
          <p:spPr>
            <a:xfrm>
              <a:off x="757672" y="4373340"/>
              <a:ext cx="221954" cy="358216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>
                <a:spcBef>
                  <a:spcPts val="152"/>
                </a:spcBef>
              </a:pPr>
              <a:r>
                <a:rPr sz="2200" spc="-67" dirty="0">
                  <a:solidFill>
                    <a:srgbClr val="FFFFFF"/>
                  </a:solidFill>
                  <a:latin typeface="Calibri"/>
                  <a:cs typeface="Calibri"/>
                </a:rPr>
                <a:t>1</a:t>
              </a:r>
              <a:endParaRPr sz="2200" dirty="0">
                <a:latin typeface="Calibri"/>
                <a:cs typeface="Calibri"/>
              </a:endParaRPr>
            </a:p>
          </p:txBody>
        </p:sp>
      </p:grp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34651973-B090-56A7-36A5-DF12EE1A2BAA}"/>
              </a:ext>
            </a:extLst>
          </p:cNvPr>
          <p:cNvGrpSpPr/>
          <p:nvPr/>
        </p:nvGrpSpPr>
        <p:grpSpPr>
          <a:xfrm>
            <a:off x="6738658" y="3261460"/>
            <a:ext cx="287496" cy="358216"/>
            <a:chOff x="692130" y="4373340"/>
            <a:chExt cx="287496" cy="358216"/>
          </a:xfrm>
        </p:grpSpPr>
        <p:pic>
          <p:nvPicPr>
            <p:cNvPr id="13" name="object 17">
              <a:extLst>
                <a:ext uri="{FF2B5EF4-FFF2-40B4-BE49-F238E27FC236}">
                  <a16:creationId xmlns:a16="http://schemas.microsoft.com/office/drawing/2014/main" id="{911D5AB7-CC1C-589E-E21E-1DD6F16A502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2130" y="4407161"/>
              <a:ext cx="275279" cy="290575"/>
            </a:xfrm>
            <a:prstGeom prst="rect">
              <a:avLst/>
            </a:prstGeom>
          </p:spPr>
        </p:pic>
        <p:sp>
          <p:nvSpPr>
            <p:cNvPr id="14" name="object 18">
              <a:extLst>
                <a:ext uri="{FF2B5EF4-FFF2-40B4-BE49-F238E27FC236}">
                  <a16:creationId xmlns:a16="http://schemas.microsoft.com/office/drawing/2014/main" id="{D6260ACB-A4D7-32A2-594F-84F63C7DA1C7}"/>
                </a:ext>
              </a:extLst>
            </p:cNvPr>
            <p:cNvSpPr txBox="1"/>
            <p:nvPr/>
          </p:nvSpPr>
          <p:spPr>
            <a:xfrm>
              <a:off x="757672" y="4373340"/>
              <a:ext cx="221954" cy="358216"/>
            </a:xfrm>
            <a:prstGeom prst="rect">
              <a:avLst/>
            </a:prstGeom>
          </p:spPr>
          <p:txBody>
            <a:bodyPr vert="horz" wrap="square" lIns="0" tIns="19472" rIns="0" bIns="0" rtlCol="0">
              <a:spAutoFit/>
            </a:bodyPr>
            <a:lstStyle/>
            <a:p>
              <a:pPr>
                <a:spcBef>
                  <a:spcPts val="152"/>
                </a:spcBef>
              </a:pPr>
              <a:r>
                <a:rPr lang="hu-HU" sz="2200" spc="-67" dirty="0">
                  <a:solidFill>
                    <a:srgbClr val="FFFFFF"/>
                  </a:solidFill>
                  <a:latin typeface="Calibri"/>
                  <a:cs typeface="Calibri"/>
                </a:rPr>
                <a:t>2</a:t>
              </a:r>
              <a:endParaRPr sz="22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3461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B12B5F7-12B1-8BAE-10BF-0338E53EE7D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32583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B12B5F7-12B1-8BAE-10BF-0338E53EE7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72735" y="1098238"/>
            <a:ext cx="5320665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 marL="12700" marR="5080" algn="just">
              <a:lnSpc>
                <a:spcPct val="100000"/>
              </a:lnSpc>
              <a:spcBef>
                <a:spcPts val="105"/>
              </a:spcBef>
              <a:defRPr sz="1400">
                <a:latin typeface="Tahoma"/>
                <a:cs typeface="Tahoma"/>
              </a:defRPr>
            </a:lvl1pPr>
          </a:lstStyle>
          <a:p>
            <a:pPr marL="370205" indent="-285750"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lang="en-US" dirty="0">
                <a:latin typeface="Calibri"/>
                <a:cs typeface="Calibri"/>
              </a:rPr>
              <a:t>1. A </a:t>
            </a:r>
            <a:r>
              <a:rPr lang="en-US" dirty="0" err="1">
                <a:latin typeface="Calibri"/>
                <a:cs typeface="Calibri"/>
              </a:rPr>
              <a:t>jóváhagyást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követően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vagy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amikor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Önt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felkérik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hogy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regisztráljon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az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Aribán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keresztül</a:t>
            </a:r>
            <a:r>
              <a:rPr lang="en-US" dirty="0">
                <a:latin typeface="Calibri"/>
                <a:cs typeface="Calibri"/>
              </a:rPr>
              <a:t> a MOL-</a:t>
            </a:r>
            <a:r>
              <a:rPr lang="en-US" dirty="0" err="1">
                <a:latin typeface="Calibri"/>
                <a:cs typeface="Calibri"/>
              </a:rPr>
              <a:t>csoport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beszállítójaként</a:t>
            </a:r>
            <a:r>
              <a:rPr lang="en-US" dirty="0">
                <a:latin typeface="Calibri"/>
                <a:cs typeface="Calibri"/>
              </a:rPr>
              <a:t>, a </a:t>
            </a:r>
            <a:r>
              <a:rPr lang="en-US" dirty="0" err="1">
                <a:latin typeface="Calibri"/>
                <a:cs typeface="Calibri"/>
              </a:rPr>
              <a:t>következő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b="1" dirty="0" err="1">
                <a:latin typeface="Calibri"/>
                <a:cs typeface="Calibri"/>
              </a:rPr>
              <a:t>értesítést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kapja</a:t>
            </a:r>
            <a:r>
              <a:rPr lang="en-US" dirty="0">
                <a:latin typeface="Calibri"/>
                <a:cs typeface="Calibri"/>
              </a:rPr>
              <a:t>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53285" y="6232927"/>
            <a:ext cx="402272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0000"/>
                </a:solidFill>
                <a:latin typeface="+mn-lt"/>
                <a:cs typeface="Tahoma"/>
              </a:rPr>
              <a:t>Kérjük, vegye figyelembe! </a:t>
            </a:r>
            <a:r>
              <a:rPr sz="1100" dirty="0">
                <a:latin typeface="+mn-lt"/>
                <a:cs typeface="Tahoma"/>
              </a:rPr>
              <a:t>Az e-mail meghívó kézbesítésre kerülhet</a:t>
            </a:r>
          </a:p>
          <a:p>
            <a:pPr marL="12700">
              <a:lnSpc>
                <a:spcPct val="100000"/>
              </a:lnSpc>
            </a:pPr>
            <a:r>
              <a:rPr sz="1100" dirty="0">
                <a:latin typeface="+mn-lt"/>
                <a:cs typeface="Tahoma"/>
              </a:rPr>
              <a:t>a </a:t>
            </a:r>
            <a:r>
              <a:rPr sz="1100" b="1" dirty="0">
                <a:latin typeface="+mn-lt"/>
                <a:cs typeface="Tahoma"/>
              </a:rPr>
              <a:t>Spam vagy Promotions mappában</a:t>
            </a:r>
            <a:r>
              <a:rPr sz="1100" dirty="0">
                <a:latin typeface="+mn-lt"/>
                <a:cs typeface="Tahoma"/>
              </a:rPr>
              <a:t>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096000" y="750844"/>
            <a:ext cx="5764639" cy="10906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 marL="12700" marR="5080" algn="just">
              <a:lnSpc>
                <a:spcPct val="100000"/>
              </a:lnSpc>
              <a:spcBef>
                <a:spcPts val="105"/>
              </a:spcBef>
              <a:defRPr sz="1400">
                <a:latin typeface="Tahoma"/>
                <a:cs typeface="Tahoma"/>
              </a:defRPr>
            </a:lvl1pPr>
          </a:lstStyle>
          <a:p>
            <a:pPr marL="370205" indent="-171450"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dirty="0">
                <a:latin typeface="Calibri"/>
                <a:cs typeface="Calibri"/>
              </a:rPr>
              <a:t>2. </a:t>
            </a:r>
            <a:r>
              <a:rPr lang="hu-HU" dirty="0">
                <a:latin typeface="Calibri"/>
                <a:cs typeface="Calibri"/>
              </a:rPr>
              <a:t>Kattintson </a:t>
            </a:r>
            <a:r>
              <a:rPr dirty="0">
                <a:latin typeface="Calibri"/>
                <a:cs typeface="Calibri"/>
              </a:rPr>
              <a:t>a </a:t>
            </a:r>
            <a:r>
              <a:rPr lang="hu-HU" b="1" dirty="0">
                <a:latin typeface="Calibri"/>
                <a:cs typeface="Calibri"/>
              </a:rPr>
              <a:t>Regisztrációs Meghívó e-mailben található </a:t>
            </a:r>
            <a:r>
              <a:rPr b="1" dirty="0" err="1">
                <a:latin typeface="Calibri"/>
                <a:cs typeface="Calibri"/>
              </a:rPr>
              <a:t>linkre</a:t>
            </a:r>
            <a:r>
              <a:rPr lang="hu-HU" dirty="0">
                <a:latin typeface="Calibri"/>
                <a:cs typeface="Calibri"/>
              </a:rPr>
              <a:t>. A Business Networkben</a:t>
            </a:r>
            <a:r>
              <a:rPr dirty="0">
                <a:latin typeface="Calibri"/>
                <a:cs typeface="Calibri"/>
              </a:rPr>
              <a:t> </a:t>
            </a:r>
            <a:r>
              <a:rPr dirty="0" err="1">
                <a:latin typeface="Calibri"/>
                <a:cs typeface="Calibri"/>
              </a:rPr>
              <a:t>fiók</a:t>
            </a:r>
            <a:r>
              <a:rPr dirty="0">
                <a:latin typeface="Calibri"/>
                <a:cs typeface="Calibri"/>
              </a:rPr>
              <a:t> </a:t>
            </a:r>
            <a:r>
              <a:rPr dirty="0" err="1">
                <a:latin typeface="Calibri"/>
                <a:cs typeface="Calibri"/>
              </a:rPr>
              <a:t>létrehozásához</a:t>
            </a:r>
            <a:r>
              <a:rPr dirty="0">
                <a:latin typeface="Calibri"/>
                <a:cs typeface="Calibri"/>
              </a:rPr>
              <a:t> </a:t>
            </a:r>
            <a:r>
              <a:rPr lang="hu-HU" dirty="0">
                <a:latin typeface="Calibri"/>
                <a:cs typeface="Calibri"/>
              </a:rPr>
              <a:t>használja az </a:t>
            </a:r>
            <a:r>
              <a:rPr lang="hu-HU" b="1" dirty="0">
                <a:latin typeface="Calibri"/>
                <a:cs typeface="Calibri"/>
              </a:rPr>
              <a:t>Új fiók létrehozása </a:t>
            </a:r>
            <a:r>
              <a:rPr lang="hu-HU" dirty="0">
                <a:latin typeface="Calibri"/>
                <a:cs typeface="Calibri"/>
              </a:rPr>
              <a:t>gombot</a:t>
            </a:r>
            <a:r>
              <a:rPr dirty="0">
                <a:latin typeface="Calibri"/>
                <a:cs typeface="Calibri"/>
              </a:rPr>
              <a:t>, </a:t>
            </a:r>
            <a:r>
              <a:rPr b="1" dirty="0" err="1">
                <a:latin typeface="Calibri"/>
                <a:cs typeface="Calibri"/>
              </a:rPr>
              <a:t>vagy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dirty="0" err="1">
                <a:latin typeface="Calibri"/>
                <a:cs typeface="Calibri"/>
              </a:rPr>
              <a:t>jelentkezzen</a:t>
            </a:r>
            <a:r>
              <a:rPr b="1" dirty="0">
                <a:latin typeface="Calibri"/>
                <a:cs typeface="Calibri"/>
              </a:rPr>
              <a:t> be </a:t>
            </a:r>
            <a:r>
              <a:rPr b="1" dirty="0" err="1">
                <a:latin typeface="Calibri"/>
                <a:cs typeface="Calibri"/>
              </a:rPr>
              <a:t>egy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dirty="0" err="1">
                <a:latin typeface="Calibri"/>
                <a:cs typeface="Calibri"/>
              </a:rPr>
              <a:t>már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dirty="0" err="1">
                <a:latin typeface="Calibri"/>
                <a:cs typeface="Calibri"/>
              </a:rPr>
              <a:t>meglévő</a:t>
            </a:r>
            <a:r>
              <a:rPr b="1" dirty="0">
                <a:latin typeface="Calibri"/>
                <a:cs typeface="Calibri"/>
              </a:rPr>
              <a:t> </a:t>
            </a:r>
            <a:r>
              <a:rPr lang="hu-HU" b="1" dirty="0">
                <a:latin typeface="Calibri"/>
                <a:cs typeface="Calibri"/>
              </a:rPr>
              <a:t>fiókkal</a:t>
            </a:r>
            <a:r>
              <a:rPr dirty="0">
                <a:latin typeface="Calibri"/>
                <a:cs typeface="Calibri"/>
              </a:rPr>
              <a:t>. </a:t>
            </a:r>
            <a:r>
              <a:rPr dirty="0" err="1">
                <a:latin typeface="Calibri"/>
                <a:cs typeface="Calibri"/>
              </a:rPr>
              <a:t>Így</a:t>
            </a:r>
            <a:r>
              <a:rPr dirty="0">
                <a:latin typeface="Calibri"/>
                <a:cs typeface="Calibri"/>
              </a:rPr>
              <a:t> </a:t>
            </a:r>
            <a:r>
              <a:rPr dirty="0" err="1">
                <a:latin typeface="Calibri"/>
                <a:cs typeface="Calibri"/>
              </a:rPr>
              <a:t>tudja</a:t>
            </a:r>
            <a:r>
              <a:rPr dirty="0">
                <a:latin typeface="Calibri"/>
                <a:cs typeface="Calibri"/>
              </a:rPr>
              <a:t> </a:t>
            </a:r>
            <a:r>
              <a:rPr dirty="0" err="1">
                <a:latin typeface="Calibri"/>
                <a:cs typeface="Calibri"/>
              </a:rPr>
              <a:t>majd</a:t>
            </a:r>
            <a:r>
              <a:rPr dirty="0">
                <a:latin typeface="Calibri"/>
                <a:cs typeface="Calibri"/>
              </a:rPr>
              <a:t> </a:t>
            </a:r>
            <a:r>
              <a:rPr dirty="0" err="1">
                <a:latin typeface="Calibri"/>
                <a:cs typeface="Calibri"/>
              </a:rPr>
              <a:t>kezelni</a:t>
            </a:r>
            <a:r>
              <a:rPr dirty="0">
                <a:latin typeface="Calibri"/>
                <a:cs typeface="Calibri"/>
              </a:rPr>
              <a:t> a </a:t>
            </a:r>
            <a:r>
              <a:rPr lang="hu-HU" dirty="0">
                <a:latin typeface="Calibri"/>
                <a:cs typeface="Calibri"/>
              </a:rPr>
              <a:t>MOL-csoport </a:t>
            </a:r>
            <a:r>
              <a:rPr dirty="0" err="1">
                <a:latin typeface="Calibri"/>
                <a:cs typeface="Calibri"/>
              </a:rPr>
              <a:t>által</a:t>
            </a:r>
            <a:r>
              <a:rPr dirty="0">
                <a:latin typeface="Calibri"/>
                <a:cs typeface="Calibri"/>
              </a:rPr>
              <a:t> </a:t>
            </a:r>
            <a:r>
              <a:rPr lang="hu-HU" dirty="0">
                <a:latin typeface="Calibri"/>
                <a:cs typeface="Calibri"/>
              </a:rPr>
              <a:t>indított</a:t>
            </a:r>
            <a:r>
              <a:rPr dirty="0">
                <a:latin typeface="Calibri"/>
                <a:cs typeface="Calibri"/>
              </a:rPr>
              <a:t> </a:t>
            </a:r>
            <a:r>
              <a:rPr dirty="0" err="1">
                <a:latin typeface="Calibri"/>
                <a:cs typeface="Calibri"/>
              </a:rPr>
              <a:t>beszerzési</a:t>
            </a:r>
            <a:r>
              <a:rPr dirty="0">
                <a:latin typeface="Calibri"/>
                <a:cs typeface="Calibri"/>
              </a:rPr>
              <a:t> </a:t>
            </a:r>
            <a:r>
              <a:rPr dirty="0" err="1">
                <a:latin typeface="Calibri"/>
                <a:cs typeface="Calibri"/>
              </a:rPr>
              <a:t>tevékenységekre</a:t>
            </a:r>
            <a:r>
              <a:rPr dirty="0">
                <a:latin typeface="Calibri"/>
                <a:cs typeface="Calibri"/>
              </a:rPr>
              <a:t> </a:t>
            </a:r>
            <a:r>
              <a:rPr dirty="0" err="1">
                <a:latin typeface="Calibri"/>
                <a:cs typeface="Calibri"/>
              </a:rPr>
              <a:t>adott</a:t>
            </a:r>
            <a:r>
              <a:rPr dirty="0">
                <a:latin typeface="Calibri"/>
                <a:cs typeface="Calibri"/>
              </a:rPr>
              <a:t> </a:t>
            </a:r>
            <a:r>
              <a:rPr dirty="0" err="1">
                <a:latin typeface="Calibri"/>
                <a:cs typeface="Calibri"/>
              </a:rPr>
              <a:t>válaszait</a:t>
            </a:r>
            <a:r>
              <a:rPr dirty="0">
                <a:latin typeface="Calibri"/>
                <a:cs typeface="Calibri"/>
              </a:rPr>
              <a:t>.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A5A839E-6DBF-67A7-A4D2-CD6E6CDD989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6</a:t>
            </a:fld>
            <a:endParaRPr lang="hu-HU"/>
          </a:p>
        </p:txBody>
      </p:sp>
      <p:pic>
        <p:nvPicPr>
          <p:cNvPr id="15" name="Picture 14" descr="A screenshot of a white box&#10;&#10;Description automatically generated">
            <a:extLst>
              <a:ext uri="{FF2B5EF4-FFF2-40B4-BE49-F238E27FC236}">
                <a16:creationId xmlns:a16="http://schemas.microsoft.com/office/drawing/2014/main" id="{E1829C01-CB1E-B608-533A-0A43A6861B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285" y="2127052"/>
            <a:ext cx="5002154" cy="30932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96647BFD-C8AD-159E-323D-218D6A4989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9542" y="2200337"/>
            <a:ext cx="4107745" cy="41076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61031E4A-88F7-5CCA-2189-7059D21A9F0F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2735" y="2015522"/>
            <a:ext cx="224027" cy="217932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F26D8A1D-85E5-9950-A04B-F6B6DB3EA176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35039" y="2144859"/>
            <a:ext cx="224027" cy="217932"/>
          </a:xfrm>
          <a:prstGeom prst="rect">
            <a:avLst/>
          </a:prstGeom>
        </p:spPr>
      </p:pic>
      <p:sp>
        <p:nvSpPr>
          <p:cNvPr id="11" name="object 13">
            <a:extLst>
              <a:ext uri="{FF2B5EF4-FFF2-40B4-BE49-F238E27FC236}">
                <a16:creationId xmlns:a16="http://schemas.microsoft.com/office/drawing/2014/main" id="{A0D1D7F0-F0E7-F575-D814-BB083E30DFDD}"/>
              </a:ext>
            </a:extLst>
          </p:cNvPr>
          <p:cNvSpPr txBox="1"/>
          <p:nvPr/>
        </p:nvSpPr>
        <p:spPr>
          <a:xfrm>
            <a:off x="521177" y="1981432"/>
            <a:ext cx="83667" cy="26930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spc="-5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43074233-BA90-B7EB-FBCA-269BB85E3BCE}"/>
              </a:ext>
            </a:extLst>
          </p:cNvPr>
          <p:cNvSpPr txBox="1"/>
          <p:nvPr/>
        </p:nvSpPr>
        <p:spPr>
          <a:xfrm>
            <a:off x="6585123" y="2098802"/>
            <a:ext cx="94419" cy="26930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hu-HU" sz="1650" spc="-5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3765B3DB-5A0D-68D6-794B-EB393779E3E9}"/>
              </a:ext>
            </a:extLst>
          </p:cNvPr>
          <p:cNvSpPr txBox="1"/>
          <p:nvPr/>
        </p:nvSpPr>
        <p:spPr>
          <a:xfrm>
            <a:off x="309442" y="580744"/>
            <a:ext cx="5926938" cy="2940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hu-HU" spc="85" err="1">
                <a:solidFill>
                  <a:srgbClr val="7E7E7E"/>
                </a:solidFill>
                <a:latin typeface="Arial"/>
                <a:ea typeface="+mj-ea"/>
                <a:cs typeface="Arial"/>
              </a:rPr>
              <a:t>Meghívó</a:t>
            </a:r>
            <a:endParaRPr spc="85">
              <a:solidFill>
                <a:srgbClr val="7E7E7E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3AE6F78A-E6FC-0AF6-2317-3CF44757288E}"/>
              </a:ext>
            </a:extLst>
          </p:cNvPr>
          <p:cNvSpPr txBox="1">
            <a:spLocks/>
          </p:cNvSpPr>
          <p:nvPr/>
        </p:nvSpPr>
        <p:spPr>
          <a:xfrm>
            <a:off x="238125" y="30085"/>
            <a:ext cx="926084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200" b="0" i="0">
                <a:solidFill>
                  <a:srgbClr val="DF001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>
              <a:spcBef>
                <a:spcPts val="133"/>
              </a:spcBef>
            </a:pPr>
            <a:r>
              <a:rPr lang="hu-HU" sz="2400"/>
              <a:t> ÚJ BESZÁLLÍTÓI REGISZTRÁCIÓ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279652" y="1203197"/>
            <a:ext cx="4006723" cy="17806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0205" marR="5080" indent="-285750" algn="just">
              <a:spcBef>
                <a:spcPts val="105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sz="1600" dirty="0">
                <a:latin typeface="Calibri"/>
                <a:cs typeface="Calibri"/>
              </a:rPr>
              <a:t>Ha </a:t>
            </a:r>
            <a:r>
              <a:rPr sz="1600" b="1" dirty="0" err="1">
                <a:latin typeface="Calibri"/>
                <a:cs typeface="Calibri"/>
              </a:rPr>
              <a:t>új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lang="hu-HU" sz="1600" dirty="0">
                <a:latin typeface="Calibri"/>
                <a:cs typeface="Calibri"/>
              </a:rPr>
              <a:t>Business Network </a:t>
            </a:r>
            <a:r>
              <a:rPr sz="1600" dirty="0" err="1">
                <a:latin typeface="Calibri"/>
                <a:cs typeface="Calibri"/>
              </a:rPr>
              <a:t>fiókot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b="1" dirty="0" err="1">
                <a:latin typeface="Calibri"/>
                <a:cs typeface="Calibri"/>
              </a:rPr>
              <a:t>hoz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dirty="0" err="1">
                <a:latin typeface="Calibri"/>
                <a:cs typeface="Calibri"/>
              </a:rPr>
              <a:t>létre</a:t>
            </a:r>
            <a:r>
              <a:rPr sz="1600" dirty="0">
                <a:latin typeface="Calibri"/>
                <a:cs typeface="Calibri"/>
              </a:rPr>
              <a:t>, </a:t>
            </a:r>
            <a:r>
              <a:rPr sz="1600" dirty="0" err="1">
                <a:latin typeface="Calibri"/>
                <a:cs typeface="Calibri"/>
              </a:rPr>
              <a:t>akkor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dirty="0" err="1">
                <a:latin typeface="Calibri"/>
                <a:cs typeface="Calibri"/>
              </a:rPr>
              <a:t>átirányítjuk</a:t>
            </a:r>
            <a:r>
              <a:rPr sz="1600" dirty="0">
                <a:latin typeface="Calibri"/>
                <a:cs typeface="Calibri"/>
              </a:rPr>
              <a:t> a "</a:t>
            </a:r>
            <a:r>
              <a:rPr sz="1600" b="1" dirty="0" err="1">
                <a:latin typeface="Calibri"/>
                <a:cs typeface="Calibri"/>
              </a:rPr>
              <a:t>Fiók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dirty="0" err="1">
                <a:latin typeface="Calibri"/>
                <a:cs typeface="Calibri"/>
              </a:rPr>
              <a:t>létrehozása</a:t>
            </a:r>
            <a:r>
              <a:rPr sz="1600" dirty="0">
                <a:latin typeface="Calibri"/>
                <a:cs typeface="Calibri"/>
              </a:rPr>
              <a:t>" </a:t>
            </a:r>
            <a:r>
              <a:rPr sz="1600" dirty="0" err="1">
                <a:latin typeface="Calibri"/>
                <a:cs typeface="Calibri"/>
              </a:rPr>
              <a:t>szakaszba</a:t>
            </a:r>
            <a:r>
              <a:rPr sz="1600" dirty="0">
                <a:latin typeface="Calibri"/>
                <a:cs typeface="Calibri"/>
              </a:rPr>
              <a:t>, </a:t>
            </a:r>
            <a:r>
              <a:rPr sz="1600" dirty="0" err="1">
                <a:latin typeface="Calibri"/>
                <a:cs typeface="Calibri"/>
              </a:rPr>
              <a:t>ahol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dirty="0" err="1">
                <a:latin typeface="Calibri"/>
                <a:cs typeface="Calibri"/>
              </a:rPr>
              <a:t>először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dirty="0" err="1">
                <a:latin typeface="Calibri"/>
                <a:cs typeface="Calibri"/>
              </a:rPr>
              <a:t>regisztrálnia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dirty="0" err="1">
                <a:latin typeface="Calibri"/>
                <a:cs typeface="Calibri"/>
              </a:rPr>
              <a:t>kell</a:t>
            </a:r>
            <a:r>
              <a:rPr sz="1600" dirty="0">
                <a:latin typeface="Calibri"/>
                <a:cs typeface="Calibri"/>
              </a:rPr>
              <a:t> a </a:t>
            </a:r>
            <a:r>
              <a:rPr lang="hu-HU" sz="1600" b="1" dirty="0">
                <a:latin typeface="Calibri"/>
                <a:cs typeface="Calibri"/>
              </a:rPr>
              <a:t>Business Network</a:t>
            </a:r>
            <a:r>
              <a:rPr lang="hu-HU" sz="1600" dirty="0">
                <a:latin typeface="Calibri"/>
                <a:cs typeface="Calibri"/>
              </a:rPr>
              <a:t>ön. </a:t>
            </a:r>
            <a:r>
              <a:rPr lang="en-US" sz="1600" dirty="0" err="1">
                <a:latin typeface="Calibri"/>
                <a:cs typeface="Calibri"/>
              </a:rPr>
              <a:t>Ellenőrizze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az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előre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kitöltött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Céginformációk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részt</a:t>
            </a:r>
            <a:r>
              <a:rPr lang="en-US" sz="1600" dirty="0">
                <a:latin typeface="Calibri"/>
                <a:cs typeface="Calibri"/>
              </a:rPr>
              <a:t>, és </a:t>
            </a:r>
            <a:r>
              <a:rPr lang="en-US" sz="1600" dirty="0" err="1">
                <a:latin typeface="Calibri"/>
                <a:cs typeface="Calibri"/>
              </a:rPr>
              <a:t>szükség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esetén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módosítsa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az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adatokat</a:t>
            </a:r>
            <a:r>
              <a:rPr lang="hu-HU" sz="1600" dirty="0">
                <a:latin typeface="Calibri"/>
                <a:cs typeface="Calibri"/>
              </a:rPr>
              <a:t>.</a:t>
            </a:r>
            <a:endParaRPr lang="en-US" sz="16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endParaRPr dirty="0">
              <a:latin typeface="+mn-lt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4838" y="5791820"/>
            <a:ext cx="836549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b="1" spc="-10" dirty="0">
                <a:solidFill>
                  <a:srgbClr val="FF0000"/>
                </a:solidFill>
                <a:latin typeface="Trebuchet MS"/>
                <a:cs typeface="Trebuchet MS"/>
              </a:rPr>
              <a:t>FONTOS!</a:t>
            </a:r>
            <a:endParaRPr lang="en-US" sz="11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1100" b="1" spc="-10" dirty="0">
                <a:solidFill>
                  <a:srgbClr val="FF0000"/>
                </a:solidFill>
                <a:latin typeface="Trebuchet MS"/>
                <a:cs typeface="Trebuchet MS"/>
              </a:rPr>
              <a:t>A </a:t>
            </a:r>
            <a:r>
              <a:rPr lang="en-US" sz="1100" b="1" spc="-10" dirty="0" err="1">
                <a:solidFill>
                  <a:srgbClr val="FF0000"/>
                </a:solidFill>
                <a:latin typeface="Trebuchet MS"/>
                <a:cs typeface="Trebuchet MS"/>
              </a:rPr>
              <a:t>bejelentkezési</a:t>
            </a:r>
            <a:r>
              <a:rPr lang="en-US" sz="1100" b="1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1100" b="1" spc="-25" dirty="0" err="1">
                <a:solidFill>
                  <a:srgbClr val="FF0000"/>
                </a:solidFill>
                <a:latin typeface="Trebuchet MS"/>
                <a:cs typeface="Trebuchet MS"/>
              </a:rPr>
              <a:t>felhasználónevet</a:t>
            </a:r>
            <a:r>
              <a:rPr lang="en-US" sz="1100" b="1" spc="-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1100" b="1" spc="-40" dirty="0">
                <a:solidFill>
                  <a:srgbClr val="FF0000"/>
                </a:solidFill>
                <a:latin typeface="Trebuchet MS"/>
                <a:cs typeface="Trebuchet MS"/>
              </a:rPr>
              <a:t>és </a:t>
            </a:r>
            <a:r>
              <a:rPr lang="en-US" sz="1100" b="1" spc="-10" dirty="0" err="1">
                <a:solidFill>
                  <a:srgbClr val="FF0000"/>
                </a:solidFill>
                <a:latin typeface="Trebuchet MS"/>
                <a:cs typeface="Trebuchet MS"/>
              </a:rPr>
              <a:t>jelszót</a:t>
            </a:r>
            <a:r>
              <a:rPr lang="en-US" sz="1100" b="1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1100" b="1" spc="-114" dirty="0" err="1">
                <a:solidFill>
                  <a:srgbClr val="FF0000"/>
                </a:solidFill>
                <a:latin typeface="Trebuchet MS"/>
                <a:cs typeface="Trebuchet MS"/>
              </a:rPr>
              <a:t>mindenkor</a:t>
            </a:r>
            <a:r>
              <a:rPr lang="en-US" sz="1100" b="1" spc="-11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1100" b="1" spc="-40" dirty="0" err="1">
                <a:solidFill>
                  <a:srgbClr val="FF0000"/>
                </a:solidFill>
                <a:latin typeface="Trebuchet MS"/>
                <a:cs typeface="Trebuchet MS"/>
              </a:rPr>
              <a:t>bizalmasan</a:t>
            </a:r>
            <a:r>
              <a:rPr lang="en-US" sz="1100" b="1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1100" b="1" spc="-50" dirty="0" err="1">
                <a:solidFill>
                  <a:srgbClr val="FF0000"/>
                </a:solidFill>
                <a:latin typeface="Trebuchet MS"/>
                <a:cs typeface="Trebuchet MS"/>
              </a:rPr>
              <a:t>kell</a:t>
            </a:r>
            <a:r>
              <a:rPr lang="en-US" sz="1100" b="1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1100" b="1" spc="-25" dirty="0" err="1">
                <a:solidFill>
                  <a:srgbClr val="FF0000"/>
                </a:solidFill>
                <a:latin typeface="Trebuchet MS"/>
                <a:cs typeface="Trebuchet MS"/>
              </a:rPr>
              <a:t>kezelni</a:t>
            </a:r>
            <a:r>
              <a:rPr lang="en-US" sz="1100" b="1" spc="-10" dirty="0">
                <a:solidFill>
                  <a:srgbClr val="FF0000"/>
                </a:solidFill>
                <a:latin typeface="Trebuchet MS"/>
                <a:cs typeface="Trebuchet MS"/>
              </a:rPr>
              <a:t>!</a:t>
            </a:r>
            <a:endParaRPr lang="en-US" sz="11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en-US" sz="1100" b="1" spc="-35" dirty="0" err="1">
                <a:solidFill>
                  <a:srgbClr val="FF0000"/>
                </a:solidFill>
                <a:latin typeface="Trebuchet MS"/>
                <a:cs typeface="Trebuchet MS"/>
              </a:rPr>
              <a:t>Kérjük</a:t>
            </a:r>
            <a:r>
              <a:rPr lang="en-US" sz="1100" b="1" spc="-20" dirty="0">
                <a:solidFill>
                  <a:srgbClr val="FF0000"/>
                </a:solidFill>
                <a:latin typeface="Trebuchet MS"/>
                <a:cs typeface="Trebuchet MS"/>
              </a:rPr>
              <a:t>, </a:t>
            </a:r>
            <a:r>
              <a:rPr lang="en-US" sz="1100" b="1" dirty="0">
                <a:solidFill>
                  <a:srgbClr val="FF0000"/>
                </a:solidFill>
                <a:latin typeface="Trebuchet MS"/>
                <a:cs typeface="Trebuchet MS"/>
              </a:rPr>
              <a:t>ne </a:t>
            </a:r>
            <a:r>
              <a:rPr lang="en-US" sz="1100" b="1" spc="-30" dirty="0" err="1">
                <a:solidFill>
                  <a:srgbClr val="FF0000"/>
                </a:solidFill>
                <a:latin typeface="Trebuchet MS"/>
                <a:cs typeface="Trebuchet MS"/>
              </a:rPr>
              <a:t>ossza</a:t>
            </a:r>
            <a:r>
              <a:rPr lang="en-US" sz="1100" b="1" spc="-30" dirty="0">
                <a:solidFill>
                  <a:srgbClr val="FF0000"/>
                </a:solidFill>
                <a:latin typeface="Trebuchet MS"/>
                <a:cs typeface="Trebuchet MS"/>
              </a:rPr>
              <a:t> meg </a:t>
            </a:r>
            <a:r>
              <a:rPr lang="en-US" sz="1100" b="1" dirty="0" err="1">
                <a:solidFill>
                  <a:srgbClr val="FF0000"/>
                </a:solidFill>
                <a:latin typeface="Trebuchet MS"/>
                <a:cs typeface="Trebuchet MS"/>
              </a:rPr>
              <a:t>ezt</a:t>
            </a:r>
            <a:r>
              <a:rPr lang="en-US" sz="1100" b="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1100" b="1" dirty="0" err="1">
                <a:solidFill>
                  <a:srgbClr val="FF0000"/>
                </a:solidFill>
                <a:latin typeface="Trebuchet MS"/>
                <a:cs typeface="Trebuchet MS"/>
              </a:rPr>
              <a:t>az</a:t>
            </a:r>
            <a:r>
              <a:rPr lang="en-US" sz="1100" b="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1100" b="1" spc="-30" dirty="0" err="1">
                <a:solidFill>
                  <a:srgbClr val="FF0000"/>
                </a:solidFill>
                <a:latin typeface="Trebuchet MS"/>
                <a:cs typeface="Trebuchet MS"/>
              </a:rPr>
              <a:t>információt</a:t>
            </a:r>
            <a:r>
              <a:rPr lang="hu-HU" sz="1100" b="1" spc="-30" dirty="0">
                <a:solidFill>
                  <a:srgbClr val="FF0000"/>
                </a:solidFill>
                <a:latin typeface="Trebuchet MS"/>
                <a:cs typeface="Trebuchet MS"/>
              </a:rPr>
              <a:t> az arra</a:t>
            </a:r>
            <a:r>
              <a:rPr lang="en-US" sz="1100" b="1" spc="-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1100" b="1" dirty="0" err="1">
                <a:solidFill>
                  <a:srgbClr val="FF0000"/>
                </a:solidFill>
                <a:latin typeface="Trebuchet MS"/>
                <a:cs typeface="Trebuchet MS"/>
              </a:rPr>
              <a:t>nem</a:t>
            </a:r>
            <a:r>
              <a:rPr lang="en-US" sz="1100" b="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1100" b="1" spc="-40" dirty="0" err="1">
                <a:solidFill>
                  <a:srgbClr val="FF0000"/>
                </a:solidFill>
                <a:latin typeface="Trebuchet MS"/>
                <a:cs typeface="Trebuchet MS"/>
              </a:rPr>
              <a:t>jogosult</a:t>
            </a:r>
            <a:r>
              <a:rPr lang="en-US" sz="1100" b="1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1100" b="1" spc="-10" dirty="0" err="1">
                <a:solidFill>
                  <a:srgbClr val="FF0000"/>
                </a:solidFill>
                <a:latin typeface="Trebuchet MS"/>
                <a:cs typeface="Trebuchet MS"/>
              </a:rPr>
              <a:t>személyekkel</a:t>
            </a:r>
            <a:r>
              <a:rPr lang="en-US" sz="1100" b="1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1100" b="1" spc="-40" dirty="0">
                <a:solidFill>
                  <a:srgbClr val="FF0000"/>
                </a:solidFill>
                <a:latin typeface="Trebuchet MS"/>
                <a:cs typeface="Trebuchet MS"/>
              </a:rPr>
              <a:t>és </a:t>
            </a:r>
            <a:r>
              <a:rPr lang="en-US" sz="1100" b="1" spc="-10" dirty="0" err="1">
                <a:solidFill>
                  <a:srgbClr val="FF0000"/>
                </a:solidFill>
                <a:latin typeface="Trebuchet MS"/>
                <a:cs typeface="Trebuchet MS"/>
              </a:rPr>
              <a:t>szervezetén</a:t>
            </a:r>
            <a:r>
              <a:rPr lang="en-US" sz="1100" b="1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1100" b="1" spc="-20" dirty="0" err="1">
                <a:solidFill>
                  <a:srgbClr val="FF0000"/>
                </a:solidFill>
                <a:latin typeface="Trebuchet MS"/>
                <a:cs typeface="Trebuchet MS"/>
              </a:rPr>
              <a:t>kívüli</a:t>
            </a:r>
            <a:r>
              <a:rPr lang="en-US" sz="1100" b="1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1100" b="1" spc="-40" dirty="0" err="1">
                <a:solidFill>
                  <a:srgbClr val="FF0000"/>
                </a:solidFill>
                <a:latin typeface="Trebuchet MS"/>
                <a:cs typeface="Trebuchet MS"/>
              </a:rPr>
              <a:t>személyekkel</a:t>
            </a:r>
            <a:r>
              <a:rPr lang="en-US" sz="1100" b="1" spc="-10" dirty="0">
                <a:solidFill>
                  <a:srgbClr val="FF0000"/>
                </a:solidFill>
                <a:latin typeface="Trebuchet MS"/>
                <a:cs typeface="Trebuchet MS"/>
              </a:rPr>
              <a:t>!</a:t>
            </a:r>
            <a:endParaRPr lang="en-US" sz="11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79651" y="4005834"/>
            <a:ext cx="393052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205" marR="5080" indent="-285750" algn="just">
              <a:lnSpc>
                <a:spcPct val="100000"/>
              </a:lnSpc>
              <a:spcBef>
                <a:spcPts val="105"/>
              </a:spcBef>
              <a:buClr>
                <a:srgbClr val="DF001E"/>
              </a:buClr>
              <a:buSzPct val="112500"/>
              <a:buFont typeface="Arial"/>
              <a:buChar char="►"/>
              <a:tabLst>
                <a:tab pos="370205" algn="l"/>
              </a:tabLst>
            </a:pPr>
            <a:r>
              <a:rPr sz="1600" b="1">
                <a:latin typeface="Calibri"/>
                <a:cs typeface="Calibri"/>
              </a:rPr>
              <a:t>Ha már rendelkezik </a:t>
            </a:r>
            <a:r>
              <a:rPr lang="hu-HU" sz="1600">
                <a:latin typeface="Calibri"/>
                <a:cs typeface="Calibri"/>
              </a:rPr>
              <a:t>Business Network </a:t>
            </a:r>
            <a:r>
              <a:rPr sz="1600">
                <a:latin typeface="Calibri"/>
                <a:cs typeface="Calibri"/>
              </a:rPr>
              <a:t>fiókkal, akkor be kell jelentkeznie a hitelesítő adatokkal</a:t>
            </a:r>
            <a:r>
              <a:rPr lang="hu-HU" sz="160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9A4158A5-E66C-FBE5-1BEB-258C26F09E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7</a:t>
            </a:fld>
            <a:endParaRPr lang="hu-HU"/>
          </a:p>
        </p:txBody>
      </p:sp>
      <p:pic>
        <p:nvPicPr>
          <p:cNvPr id="2" name="Picture 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C9A9A18-1FE8-8C00-E4F8-40AE3C7E0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075" y="819417"/>
            <a:ext cx="5145852" cy="23499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screenshot of a login page&#10;&#10;Description automatically generated">
            <a:extLst>
              <a:ext uri="{FF2B5EF4-FFF2-40B4-BE49-F238E27FC236}">
                <a16:creationId xmlns:a16="http://schemas.microsoft.com/office/drawing/2014/main" id="{820BBB1C-067E-493F-3462-7E99395B5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074" y="3432950"/>
            <a:ext cx="5145852" cy="2428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B37B8134-4266-6C95-E6C5-314F05EC10B4}"/>
              </a:ext>
            </a:extLst>
          </p:cNvPr>
          <p:cNvSpPr txBox="1">
            <a:spLocks/>
          </p:cNvSpPr>
          <p:nvPr/>
        </p:nvSpPr>
        <p:spPr>
          <a:xfrm>
            <a:off x="238125" y="577314"/>
            <a:ext cx="6720882" cy="2940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200" b="0" i="0">
                <a:solidFill>
                  <a:srgbClr val="DF001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>
              <a:spcBef>
                <a:spcPts val="133"/>
              </a:spcBef>
            </a:pPr>
            <a:r>
              <a:rPr lang="en-US" sz="1800" spc="75">
                <a:solidFill>
                  <a:srgbClr val="7E7E7E"/>
                </a:solidFill>
              </a:rPr>
              <a:t>Fiók létrehozása vagy bejelentkezés meglévő fiókkal</a:t>
            </a:r>
            <a:endParaRPr lang="hu-HU" sz="1800" spc="85">
              <a:solidFill>
                <a:srgbClr val="7E7E7E"/>
              </a:solidFill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0F7323EA-8ADE-F59A-D4BF-1101FE8F2A86}"/>
              </a:ext>
            </a:extLst>
          </p:cNvPr>
          <p:cNvSpPr txBox="1">
            <a:spLocks/>
          </p:cNvSpPr>
          <p:nvPr/>
        </p:nvSpPr>
        <p:spPr>
          <a:xfrm>
            <a:off x="238125" y="30085"/>
            <a:ext cx="926084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200" b="0" i="0">
                <a:solidFill>
                  <a:srgbClr val="DF001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>
              <a:spcBef>
                <a:spcPts val="133"/>
              </a:spcBef>
            </a:pPr>
            <a:r>
              <a:rPr lang="hu-HU" sz="2400"/>
              <a:t> ÚJ BESZÁLLÍTÓI REGISZTRÁCIÓ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391" y="787420"/>
            <a:ext cx="10934700" cy="988091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 marR="952500">
              <a:lnSpc>
                <a:spcPct val="100000"/>
              </a:lnSpc>
              <a:spcBef>
                <a:spcPts val="565"/>
              </a:spcBef>
            </a:pPr>
            <a:r>
              <a:rPr lang="en-US" sz="1400" dirty="0" err="1">
                <a:latin typeface="Calibri"/>
                <a:cs typeface="Calibri"/>
              </a:rPr>
              <a:t>Ahhoz</a:t>
            </a:r>
            <a:r>
              <a:rPr lang="en-US" sz="1400" dirty="0">
                <a:latin typeface="Calibri"/>
                <a:cs typeface="Calibri"/>
              </a:rPr>
              <a:t>, </a:t>
            </a:r>
            <a:r>
              <a:rPr lang="en-US" sz="1400" dirty="0" err="1">
                <a:latin typeface="Calibri"/>
                <a:cs typeface="Calibri"/>
              </a:rPr>
              <a:t>hogy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részt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vehessen</a:t>
            </a:r>
            <a:r>
              <a:rPr lang="en-US" sz="1400" dirty="0">
                <a:latin typeface="Calibri"/>
                <a:cs typeface="Calibri"/>
              </a:rPr>
              <a:t> a MOL-</a:t>
            </a:r>
            <a:r>
              <a:rPr lang="en-US" sz="1400" dirty="0" err="1">
                <a:latin typeface="Calibri"/>
                <a:cs typeface="Calibri"/>
              </a:rPr>
              <a:t>csoport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beszerzési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eljárásaiban</a:t>
            </a:r>
            <a:r>
              <a:rPr lang="en-US" sz="1400" dirty="0">
                <a:latin typeface="Calibri"/>
                <a:cs typeface="Calibri"/>
              </a:rPr>
              <a:t>, </a:t>
            </a:r>
            <a:r>
              <a:rPr lang="en-US" sz="1400" dirty="0" err="1">
                <a:latin typeface="Calibri"/>
                <a:cs typeface="Calibri"/>
              </a:rPr>
              <a:t>Önnek</a:t>
            </a:r>
            <a:r>
              <a:rPr lang="en-US" sz="1400" dirty="0">
                <a:latin typeface="Calibri"/>
                <a:cs typeface="Calibri"/>
              </a:rPr>
              <a:t>, mint </a:t>
            </a:r>
            <a:r>
              <a:rPr lang="en-US" sz="1400" dirty="0" err="1">
                <a:latin typeface="Calibri"/>
                <a:cs typeface="Calibri"/>
              </a:rPr>
              <a:t>Beszállítónak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b="1" dirty="0">
                <a:latin typeface="Calibri"/>
                <a:cs typeface="Calibri"/>
              </a:rPr>
              <a:t>"</a:t>
            </a:r>
            <a:r>
              <a:rPr lang="en-US" sz="1400" b="1" dirty="0" err="1">
                <a:latin typeface="Calibri"/>
                <a:cs typeface="Calibri"/>
              </a:rPr>
              <a:t>Regisztrált</a:t>
            </a:r>
            <a:r>
              <a:rPr lang="en-US" sz="1400" b="1" dirty="0">
                <a:latin typeface="Calibri"/>
                <a:cs typeface="Calibri"/>
              </a:rPr>
              <a:t>" </a:t>
            </a:r>
            <a:r>
              <a:rPr lang="en-US" sz="1400" dirty="0" err="1">
                <a:latin typeface="Calibri"/>
                <a:cs typeface="Calibri"/>
              </a:rPr>
              <a:t>státusszal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kell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rendelkeznie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az</a:t>
            </a:r>
            <a:r>
              <a:rPr lang="en-US" sz="1400" dirty="0">
                <a:latin typeface="Calibri"/>
                <a:cs typeface="Calibri"/>
              </a:rPr>
              <a:t> Ariba </a:t>
            </a:r>
            <a:r>
              <a:rPr lang="en-US" sz="1400" dirty="0" err="1">
                <a:latin typeface="Calibri"/>
                <a:cs typeface="Calibri"/>
              </a:rPr>
              <a:t>beszállítói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adatbázisunkban</a:t>
            </a:r>
            <a:r>
              <a:rPr lang="en-US" sz="1400" dirty="0">
                <a:latin typeface="Calibri"/>
                <a:cs typeface="Calibri"/>
              </a:rPr>
              <a:t>. </a:t>
            </a:r>
            <a:r>
              <a:rPr lang="en-US" sz="1400" dirty="0" err="1">
                <a:latin typeface="Calibri"/>
                <a:cs typeface="Calibri"/>
              </a:rPr>
              <a:t>Ehhez</a:t>
            </a:r>
            <a:r>
              <a:rPr lang="en-US" sz="1400" dirty="0">
                <a:latin typeface="Calibri"/>
                <a:cs typeface="Calibri"/>
              </a:rPr>
              <a:t> a </a:t>
            </a:r>
            <a:r>
              <a:rPr lang="hu-HU" sz="1400" dirty="0">
                <a:latin typeface="Calibri"/>
                <a:cs typeface="Calibri"/>
              </a:rPr>
              <a:t>MOL-csoport beszállítói </a:t>
            </a:r>
            <a:r>
              <a:rPr lang="hu-HU" sz="1400" b="1" dirty="0">
                <a:latin typeface="Calibri"/>
                <a:cs typeface="Calibri"/>
              </a:rPr>
              <a:t>R</a:t>
            </a:r>
            <a:r>
              <a:rPr lang="en-US" sz="1400" b="1" dirty="0" err="1">
                <a:latin typeface="Calibri"/>
                <a:cs typeface="Calibri"/>
              </a:rPr>
              <a:t>egisztrációs</a:t>
            </a:r>
            <a:r>
              <a:rPr lang="en-US" sz="1400" b="1" dirty="0">
                <a:latin typeface="Calibri"/>
                <a:cs typeface="Calibri"/>
              </a:rPr>
              <a:t> </a:t>
            </a:r>
            <a:r>
              <a:rPr lang="hu-HU" sz="1400" b="1" dirty="0">
                <a:latin typeface="Calibri"/>
                <a:cs typeface="Calibri"/>
              </a:rPr>
              <a:t>K</a:t>
            </a:r>
            <a:r>
              <a:rPr lang="en-US" sz="1400" b="1" dirty="0" err="1">
                <a:latin typeface="Calibri"/>
                <a:cs typeface="Calibri"/>
              </a:rPr>
              <a:t>érdőív</a:t>
            </a:r>
            <a:r>
              <a:rPr lang="en-US" sz="1400" b="1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kitöltését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kérjük</a:t>
            </a:r>
            <a:r>
              <a:rPr lang="hu-HU" sz="1400" dirty="0">
                <a:latin typeface="Calibri"/>
                <a:cs typeface="Calibri"/>
              </a:rPr>
              <a:t>. </a:t>
            </a:r>
            <a:r>
              <a:rPr sz="1400" dirty="0" err="1">
                <a:latin typeface="Calibri"/>
                <a:cs typeface="Calibri"/>
              </a:rPr>
              <a:t>Miután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dirty="0" err="1">
                <a:latin typeface="Calibri"/>
                <a:cs typeface="Calibri"/>
              </a:rPr>
              <a:t>sikeresen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dirty="0" err="1">
                <a:latin typeface="Calibri"/>
                <a:cs typeface="Calibri"/>
              </a:rPr>
              <a:t>regisztrálta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dirty="0" err="1">
                <a:latin typeface="Calibri"/>
                <a:cs typeface="Calibri"/>
              </a:rPr>
              <a:t>új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lang="hu-HU" sz="1400" dirty="0">
                <a:latin typeface="Calibri"/>
                <a:cs typeface="Calibri"/>
              </a:rPr>
              <a:t>Business Network </a:t>
            </a:r>
            <a:r>
              <a:rPr sz="1400" dirty="0" err="1">
                <a:latin typeface="Calibri"/>
                <a:cs typeface="Calibri"/>
              </a:rPr>
              <a:t>fiókját</a:t>
            </a:r>
            <a:r>
              <a:rPr sz="1400" dirty="0">
                <a:latin typeface="Calibri"/>
                <a:cs typeface="Calibri"/>
              </a:rPr>
              <a:t>, </a:t>
            </a:r>
            <a:r>
              <a:rPr sz="1400" dirty="0" err="1">
                <a:latin typeface="Calibri"/>
                <a:cs typeface="Calibri"/>
              </a:rPr>
              <a:t>vagy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dirty="0" err="1">
                <a:latin typeface="Calibri"/>
                <a:cs typeface="Calibri"/>
              </a:rPr>
              <a:t>belépett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dirty="0" err="1">
                <a:latin typeface="Calibri"/>
                <a:cs typeface="Calibri"/>
              </a:rPr>
              <a:t>meglévő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dirty="0" err="1">
                <a:latin typeface="Calibri"/>
                <a:cs typeface="Calibri"/>
              </a:rPr>
              <a:t>fiókjába</a:t>
            </a:r>
            <a:r>
              <a:rPr sz="1400" dirty="0">
                <a:latin typeface="Calibri"/>
                <a:cs typeface="Calibri"/>
              </a:rPr>
              <a:t>, </a:t>
            </a:r>
            <a:r>
              <a:rPr sz="1400" dirty="0" err="1">
                <a:latin typeface="Calibri"/>
                <a:cs typeface="Calibri"/>
              </a:rPr>
              <a:t>átirányítjuk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lang="hu-HU" sz="1400" dirty="0">
                <a:latin typeface="Calibri"/>
                <a:cs typeface="Calibri"/>
              </a:rPr>
              <a:t>a MOL-csoport </a:t>
            </a:r>
            <a:r>
              <a:rPr sz="1400" dirty="0" err="1">
                <a:latin typeface="Calibri"/>
                <a:cs typeface="Calibri"/>
              </a:rPr>
              <a:t>beszállítói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dirty="0" err="1">
                <a:latin typeface="Calibri"/>
                <a:cs typeface="Calibri"/>
              </a:rPr>
              <a:t>regisztrációs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dirty="0" err="1">
                <a:latin typeface="Calibri"/>
                <a:cs typeface="Calibri"/>
              </a:rPr>
              <a:t>kérdőívre</a:t>
            </a:r>
            <a:r>
              <a:rPr sz="1400" dirty="0">
                <a:latin typeface="Calibri"/>
                <a:cs typeface="Calibri"/>
              </a:rPr>
              <a:t>. Meg </a:t>
            </a:r>
            <a:r>
              <a:rPr sz="1400" dirty="0" err="1">
                <a:latin typeface="Calibri"/>
                <a:cs typeface="Calibri"/>
              </a:rPr>
              <a:t>kell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dirty="0" err="1">
                <a:latin typeface="Calibri"/>
                <a:cs typeface="Calibri"/>
              </a:rPr>
              <a:t>adnia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dirty="0" err="1">
                <a:latin typeface="Calibri"/>
                <a:cs typeface="Calibri"/>
              </a:rPr>
              <a:t>az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dirty="0" err="1">
                <a:latin typeface="Calibri"/>
                <a:cs typeface="Calibri"/>
              </a:rPr>
              <a:t>összes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dirty="0" err="1">
                <a:latin typeface="Calibri"/>
                <a:cs typeface="Calibri"/>
              </a:rPr>
              <a:t>szükséges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dirty="0" err="1">
                <a:latin typeface="Calibri"/>
                <a:cs typeface="Calibri"/>
              </a:rPr>
              <a:t>kötelező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dirty="0" err="1">
                <a:latin typeface="Calibri"/>
                <a:cs typeface="Calibri"/>
              </a:rPr>
              <a:t>információt</a:t>
            </a:r>
            <a:r>
              <a:rPr sz="1400" dirty="0">
                <a:latin typeface="Calibri"/>
                <a:cs typeface="Calibri"/>
              </a:rPr>
              <a:t> és </a:t>
            </a:r>
            <a:r>
              <a:rPr sz="1400" dirty="0" err="1">
                <a:latin typeface="Calibri"/>
                <a:cs typeface="Calibri"/>
              </a:rPr>
              <a:t>csatolnia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dirty="0" err="1">
                <a:latin typeface="Calibri"/>
                <a:cs typeface="Calibri"/>
              </a:rPr>
              <a:t>kell</a:t>
            </a:r>
            <a:r>
              <a:rPr sz="1400" dirty="0">
                <a:latin typeface="Calibri"/>
                <a:cs typeface="Calibri"/>
              </a:rPr>
              <a:t> a </a:t>
            </a:r>
            <a:r>
              <a:rPr sz="1400" dirty="0" err="1">
                <a:latin typeface="Calibri"/>
                <a:cs typeface="Calibri"/>
              </a:rPr>
              <a:t>vonatkozó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dirty="0" err="1">
                <a:latin typeface="Calibri"/>
                <a:cs typeface="Calibri"/>
              </a:rPr>
              <a:t>dokumentumokat</a:t>
            </a:r>
            <a:r>
              <a:rPr sz="1400" dirty="0">
                <a:latin typeface="Calibri"/>
                <a:cs typeface="Calibri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00734" y="5779719"/>
            <a:ext cx="8927563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n-US" sz="1100" b="1" spc="-30" dirty="0">
                <a:solidFill>
                  <a:srgbClr val="FF0000"/>
                </a:solidFill>
                <a:latin typeface="+mn-lt"/>
                <a:cs typeface="Trebuchet MS"/>
              </a:rPr>
              <a:t>Kérjük, </a:t>
            </a:r>
            <a:r>
              <a:rPr lang="en-US" sz="1100" b="1" spc="-35" dirty="0">
                <a:solidFill>
                  <a:srgbClr val="FF0000"/>
                </a:solidFill>
                <a:latin typeface="+mn-lt"/>
                <a:cs typeface="Trebuchet MS"/>
              </a:rPr>
              <a:t>vegye figyelembe! </a:t>
            </a:r>
            <a:r>
              <a:rPr lang="en-US" sz="1100" spc="-5" dirty="0">
                <a:latin typeface="+mn-lt"/>
                <a:cs typeface="Tahoma"/>
              </a:rPr>
              <a:t>A </a:t>
            </a:r>
            <a:r>
              <a:rPr lang="en-US" sz="1100" spc="-5" dirty="0" err="1">
                <a:latin typeface="+mn-lt"/>
                <a:cs typeface="Tahoma"/>
              </a:rPr>
              <a:t>Beszállítói</a:t>
            </a:r>
            <a:r>
              <a:rPr lang="en-US" sz="1100" spc="-5" dirty="0">
                <a:latin typeface="+mn-lt"/>
                <a:cs typeface="Tahoma"/>
              </a:rPr>
              <a:t> </a:t>
            </a:r>
            <a:r>
              <a:rPr lang="hu-HU" sz="1100" spc="-5" dirty="0">
                <a:latin typeface="+mn-lt"/>
                <a:cs typeface="Tahoma"/>
              </a:rPr>
              <a:t>R</a:t>
            </a:r>
            <a:r>
              <a:rPr lang="en-US" sz="1100" dirty="0" err="1">
                <a:latin typeface="+mn-lt"/>
                <a:cs typeface="Tahoma"/>
              </a:rPr>
              <a:t>egisztrációs</a:t>
            </a:r>
            <a:r>
              <a:rPr lang="en-US" sz="1100" dirty="0">
                <a:latin typeface="+mn-lt"/>
                <a:cs typeface="Tahoma"/>
              </a:rPr>
              <a:t> kérdőív </a:t>
            </a:r>
            <a:r>
              <a:rPr lang="en-US" sz="1100" spc="-10" dirty="0">
                <a:latin typeface="+mn-lt"/>
                <a:cs typeface="Tahoma"/>
              </a:rPr>
              <a:t>csak </a:t>
            </a:r>
            <a:r>
              <a:rPr lang="en-US" sz="1100" b="1" spc="-25" dirty="0">
                <a:latin typeface="+mn-lt"/>
                <a:cs typeface="Trebuchet MS"/>
              </a:rPr>
              <a:t>egy bizonyos </a:t>
            </a:r>
            <a:r>
              <a:rPr lang="en-US" sz="1100" b="1" spc="-30" dirty="0">
                <a:latin typeface="+mn-lt"/>
                <a:cs typeface="Trebuchet MS"/>
              </a:rPr>
              <a:t>ideig </a:t>
            </a:r>
            <a:r>
              <a:rPr lang="en-US" sz="1100" spc="-20" dirty="0">
                <a:latin typeface="+mn-lt"/>
                <a:cs typeface="Tahoma"/>
              </a:rPr>
              <a:t>lesz elérhető</a:t>
            </a:r>
            <a:r>
              <a:rPr lang="en-US" sz="1100" spc="-30" dirty="0">
                <a:latin typeface="+mn-lt"/>
                <a:cs typeface="Tahoma"/>
              </a:rPr>
              <a:t>, </a:t>
            </a:r>
            <a:r>
              <a:rPr lang="en-US" sz="1100" spc="-15" dirty="0">
                <a:latin typeface="+mn-lt"/>
                <a:cs typeface="Tahoma"/>
              </a:rPr>
              <a:t>amelyet </a:t>
            </a:r>
            <a:r>
              <a:rPr lang="en-US" sz="1100" spc="5" dirty="0">
                <a:latin typeface="+mn-lt"/>
                <a:cs typeface="Tahoma"/>
              </a:rPr>
              <a:t>a „</a:t>
            </a:r>
            <a:r>
              <a:rPr lang="hu-HU" sz="1100" spc="-15" dirty="0">
                <a:latin typeface="+mn-lt"/>
                <a:cs typeface="Tahoma"/>
              </a:rPr>
              <a:t>Hátralévő idő</a:t>
            </a:r>
            <a:r>
              <a:rPr lang="en-US" sz="1100" spc="-55" dirty="0">
                <a:latin typeface="+mn-lt"/>
                <a:cs typeface="Tahoma"/>
              </a:rPr>
              <a:t>" </a:t>
            </a:r>
            <a:r>
              <a:rPr lang="en-US" sz="1100" spc="5" dirty="0">
                <a:latin typeface="+mn-lt"/>
                <a:cs typeface="Tahoma"/>
              </a:rPr>
              <a:t>menüpontban </a:t>
            </a:r>
            <a:r>
              <a:rPr lang="en-US" sz="1100" dirty="0">
                <a:latin typeface="+mn-lt"/>
                <a:cs typeface="Tahoma"/>
              </a:rPr>
              <a:t>lehet </a:t>
            </a:r>
            <a:r>
              <a:rPr lang="en-US" sz="1100" spc="5" dirty="0">
                <a:latin typeface="+mn-lt"/>
                <a:cs typeface="Tahoma"/>
              </a:rPr>
              <a:t>nyomon követni </a:t>
            </a:r>
            <a:r>
              <a:rPr lang="en-US" sz="1100" spc="-55" dirty="0">
                <a:latin typeface="+mn-lt"/>
                <a:cs typeface="Tahoma"/>
              </a:rPr>
              <a:t>- </a:t>
            </a:r>
            <a:r>
              <a:rPr lang="en-US" sz="1100" spc="5" dirty="0">
                <a:latin typeface="+mn-lt"/>
                <a:cs typeface="Tahoma"/>
              </a:rPr>
              <a:t>az </a:t>
            </a:r>
            <a:r>
              <a:rPr lang="en-US" sz="1100" spc="-20" dirty="0">
                <a:latin typeface="+mn-lt"/>
                <a:cs typeface="Tahoma"/>
              </a:rPr>
              <a:t>oldal </a:t>
            </a:r>
            <a:r>
              <a:rPr lang="en-US" sz="1100" dirty="0">
                <a:latin typeface="+mn-lt"/>
                <a:cs typeface="Tahoma"/>
              </a:rPr>
              <a:t>jobb </a:t>
            </a:r>
            <a:r>
              <a:rPr lang="en-US" sz="1100" spc="-10" dirty="0">
                <a:latin typeface="+mn-lt"/>
                <a:cs typeface="Tahoma"/>
              </a:rPr>
              <a:t>felső </a:t>
            </a:r>
            <a:r>
              <a:rPr lang="en-US" sz="1100" spc="30" dirty="0">
                <a:latin typeface="+mn-lt"/>
                <a:cs typeface="Tahoma"/>
              </a:rPr>
              <a:t>sarkában</a:t>
            </a:r>
            <a:r>
              <a:rPr lang="en-US" sz="1100" spc="-20" dirty="0">
                <a:latin typeface="+mn-lt"/>
                <a:cs typeface="Tahoma"/>
              </a:rPr>
              <a:t>. </a:t>
            </a:r>
            <a:r>
              <a:rPr lang="en-US" sz="1100" b="1" spc="-45" dirty="0">
                <a:latin typeface="+mn-lt"/>
                <a:cs typeface="Trebuchet MS"/>
              </a:rPr>
              <a:t>A </a:t>
            </a:r>
            <a:r>
              <a:rPr lang="en-US" sz="1100" spc="-20" dirty="0">
                <a:latin typeface="+mn-lt"/>
                <a:cs typeface="Tahoma"/>
              </a:rPr>
              <a:t>hátralévő </a:t>
            </a:r>
            <a:r>
              <a:rPr lang="en-US" sz="1100" spc="-5" dirty="0">
                <a:latin typeface="+mn-lt"/>
                <a:cs typeface="Tahoma"/>
              </a:rPr>
              <a:t>időn </a:t>
            </a:r>
            <a:r>
              <a:rPr lang="en-US" sz="1100" spc="-10" dirty="0">
                <a:latin typeface="+mn-lt"/>
                <a:cs typeface="Tahoma"/>
              </a:rPr>
              <a:t>belül </a:t>
            </a:r>
            <a:r>
              <a:rPr lang="en-US" sz="1100" b="1" spc="-30" dirty="0">
                <a:latin typeface="+mn-lt"/>
                <a:cs typeface="Trebuchet MS"/>
              </a:rPr>
              <a:t>meg kell adnia </a:t>
            </a:r>
            <a:r>
              <a:rPr lang="en-US" sz="1100" b="1" spc="-45" dirty="0">
                <a:latin typeface="+mn-lt"/>
                <a:cs typeface="Trebuchet MS"/>
              </a:rPr>
              <a:t>minden </a:t>
            </a:r>
            <a:r>
              <a:rPr lang="en-US" sz="1100" b="1" spc="-25" dirty="0">
                <a:latin typeface="+mn-lt"/>
                <a:cs typeface="Trebuchet MS"/>
              </a:rPr>
              <a:t>információt</a:t>
            </a:r>
            <a:r>
              <a:rPr lang="en-US" sz="1100" b="1" spc="-40" dirty="0">
                <a:latin typeface="+mn-lt"/>
                <a:cs typeface="Trebuchet MS"/>
              </a:rPr>
              <a:t>, és </a:t>
            </a:r>
            <a:r>
              <a:rPr lang="en-US" sz="1100" b="1" spc="-10" dirty="0">
                <a:latin typeface="+mn-lt"/>
                <a:cs typeface="Trebuchet MS"/>
              </a:rPr>
              <a:t>el kell küldenie </a:t>
            </a:r>
            <a:r>
              <a:rPr lang="en-US" sz="1100" b="1" spc="-30" dirty="0">
                <a:latin typeface="+mn-lt"/>
                <a:cs typeface="Trebuchet MS"/>
              </a:rPr>
              <a:t>a teljes kérdőívet</a:t>
            </a:r>
            <a:r>
              <a:rPr lang="en-US" sz="1100" spc="-5" dirty="0">
                <a:latin typeface="+mn-lt"/>
                <a:cs typeface="Tahoma"/>
              </a:rPr>
              <a:t>. </a:t>
            </a:r>
            <a:r>
              <a:rPr lang="en-US" sz="1100" spc="10" dirty="0">
                <a:latin typeface="+mn-lt"/>
                <a:cs typeface="Tahoma"/>
              </a:rPr>
              <a:t>Ha az idő </a:t>
            </a:r>
            <a:r>
              <a:rPr lang="en-US" sz="1100" spc="-10" dirty="0">
                <a:latin typeface="+mn-lt"/>
                <a:cs typeface="Tahoma"/>
              </a:rPr>
              <a:t>letelt, a kérdőív inaktívvá </a:t>
            </a:r>
            <a:r>
              <a:rPr lang="en-US" sz="1100" spc="10" dirty="0">
                <a:latin typeface="+mn-lt"/>
                <a:cs typeface="Tahoma"/>
              </a:rPr>
              <a:t>válik</a:t>
            </a:r>
            <a:r>
              <a:rPr lang="en-US" sz="1100" spc="-10" dirty="0">
                <a:latin typeface="+mn-lt"/>
                <a:cs typeface="Tahoma"/>
              </a:rPr>
              <a:t>. </a:t>
            </a:r>
            <a:r>
              <a:rPr lang="en-US" sz="1100" b="1" spc="-20" dirty="0">
                <a:latin typeface="+mn-lt"/>
                <a:cs typeface="Trebuchet MS"/>
              </a:rPr>
              <a:t>Kérjük, </a:t>
            </a:r>
            <a:r>
              <a:rPr lang="en-US" sz="1100" b="1" spc="-15" dirty="0">
                <a:latin typeface="+mn-lt"/>
                <a:cs typeface="Trebuchet MS"/>
              </a:rPr>
              <a:t>ilyen </a:t>
            </a:r>
            <a:r>
              <a:rPr lang="en-US" sz="1100" b="1" spc="5" dirty="0">
                <a:latin typeface="+mn-lt"/>
                <a:cs typeface="Trebuchet MS"/>
              </a:rPr>
              <a:t>esetekben </a:t>
            </a:r>
            <a:r>
              <a:rPr lang="en-US" sz="1100" b="1" spc="15" dirty="0">
                <a:latin typeface="+mn-lt"/>
                <a:cs typeface="Trebuchet MS"/>
              </a:rPr>
              <a:t>forduljon </a:t>
            </a:r>
            <a:r>
              <a:rPr lang="en-US" sz="1100" b="1" spc="55" dirty="0">
                <a:latin typeface="+mn-lt"/>
                <a:cs typeface="Trebuchet MS"/>
              </a:rPr>
              <a:t>a MOL-csoport </a:t>
            </a:r>
            <a:r>
              <a:rPr lang="en-US" sz="1100" b="1" spc="-30" dirty="0">
                <a:latin typeface="+mn-lt"/>
                <a:cs typeface="Trebuchet MS"/>
              </a:rPr>
              <a:t>kapcsolattartójához.</a:t>
            </a:r>
            <a:endParaRPr lang="en-US" sz="1100" dirty="0">
              <a:latin typeface="+mn-lt"/>
              <a:cs typeface="Trebuchet MS"/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12BBECD2-1A60-CDFC-132E-A9269390426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8</a:t>
            </a:fld>
            <a:endParaRPr lang="hu-HU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B02DDDF9-CA8F-8EFA-18B7-38DA6CBBC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555" y="2059325"/>
            <a:ext cx="8306742" cy="32379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object 6">
            <a:extLst>
              <a:ext uri="{FF2B5EF4-FFF2-40B4-BE49-F238E27FC236}">
                <a16:creationId xmlns:a16="http://schemas.microsoft.com/office/drawing/2014/main" id="{6A423344-DEC9-85BD-B9B3-B22BB1D3C4D1}"/>
              </a:ext>
            </a:extLst>
          </p:cNvPr>
          <p:cNvSpPr txBox="1">
            <a:spLocks/>
          </p:cNvSpPr>
          <p:nvPr/>
        </p:nvSpPr>
        <p:spPr>
          <a:xfrm>
            <a:off x="238125" y="542791"/>
            <a:ext cx="6720882" cy="2940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200" b="0" i="0">
                <a:solidFill>
                  <a:srgbClr val="DF001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>
              <a:spcBef>
                <a:spcPts val="133"/>
              </a:spcBef>
            </a:pPr>
            <a:r>
              <a:rPr lang="en-US" sz="1800" spc="75" dirty="0">
                <a:solidFill>
                  <a:srgbClr val="7E7E7E"/>
                </a:solidFill>
              </a:rPr>
              <a:t>MOL-</a:t>
            </a:r>
            <a:r>
              <a:rPr lang="en-US" sz="1800" spc="75" dirty="0" err="1">
                <a:solidFill>
                  <a:srgbClr val="7E7E7E"/>
                </a:solidFill>
              </a:rPr>
              <a:t>csoport</a:t>
            </a:r>
            <a:r>
              <a:rPr lang="en-US" sz="1800" spc="75" dirty="0">
                <a:solidFill>
                  <a:srgbClr val="7E7E7E"/>
                </a:solidFill>
              </a:rPr>
              <a:t> </a:t>
            </a:r>
            <a:r>
              <a:rPr lang="hu-HU" sz="1800" spc="75" dirty="0">
                <a:solidFill>
                  <a:srgbClr val="7E7E7E"/>
                </a:solidFill>
              </a:rPr>
              <a:t>B</a:t>
            </a:r>
            <a:r>
              <a:rPr lang="en-US" sz="1800" spc="75" dirty="0" err="1">
                <a:solidFill>
                  <a:srgbClr val="7E7E7E"/>
                </a:solidFill>
              </a:rPr>
              <a:t>eszállítói</a:t>
            </a:r>
            <a:r>
              <a:rPr lang="en-US" sz="1800" spc="75" dirty="0">
                <a:solidFill>
                  <a:srgbClr val="7E7E7E"/>
                </a:solidFill>
              </a:rPr>
              <a:t> </a:t>
            </a:r>
            <a:r>
              <a:rPr lang="hu-HU" sz="1800" spc="75" dirty="0">
                <a:solidFill>
                  <a:srgbClr val="7E7E7E"/>
                </a:solidFill>
              </a:rPr>
              <a:t>R</a:t>
            </a:r>
            <a:r>
              <a:rPr lang="en-US" sz="1800" spc="75" dirty="0" err="1">
                <a:solidFill>
                  <a:srgbClr val="7E7E7E"/>
                </a:solidFill>
              </a:rPr>
              <a:t>egisztrációs</a:t>
            </a:r>
            <a:r>
              <a:rPr lang="hu-HU" sz="1800" spc="75" dirty="0">
                <a:solidFill>
                  <a:srgbClr val="7E7E7E"/>
                </a:solidFill>
              </a:rPr>
              <a:t> Kérdőív</a:t>
            </a:r>
            <a:r>
              <a:rPr lang="en-US" sz="1800" dirty="0">
                <a:effectLst/>
                <a:latin typeface="Calibri" panose="020F0502020204030204" pitchFamily="34" charset="0"/>
              </a:rPr>
              <a:t> </a:t>
            </a:r>
            <a:endParaRPr lang="hu-HU" sz="1800" spc="85" dirty="0">
              <a:solidFill>
                <a:srgbClr val="7E7E7E"/>
              </a:solidFill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46BF98A-35C9-2E16-010B-F9BD7FAF5F10}"/>
              </a:ext>
            </a:extLst>
          </p:cNvPr>
          <p:cNvSpPr txBox="1">
            <a:spLocks/>
          </p:cNvSpPr>
          <p:nvPr/>
        </p:nvSpPr>
        <p:spPr>
          <a:xfrm>
            <a:off x="238125" y="30085"/>
            <a:ext cx="926084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200" b="0" i="0">
                <a:solidFill>
                  <a:srgbClr val="DF001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>
              <a:spcBef>
                <a:spcPts val="133"/>
              </a:spcBef>
            </a:pPr>
            <a:r>
              <a:rPr lang="hu-HU" sz="2400"/>
              <a:t> ÚJ BESZÁLLÍTÓI REGISZTRÁCIÓ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8416" y="3343613"/>
            <a:ext cx="3371379" cy="3047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object 4"/>
          <p:cNvSpPr txBox="1"/>
          <p:nvPr/>
        </p:nvSpPr>
        <p:spPr>
          <a:xfrm>
            <a:off x="852424" y="1746503"/>
            <a:ext cx="3696547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  <a:lvl1pPr marL="12700" marR="5080">
              <a:lnSpc>
                <a:spcPct val="100000"/>
              </a:lnSpc>
              <a:spcBef>
                <a:spcPts val="95"/>
              </a:spcBef>
              <a:defRPr sz="1600">
                <a:latin typeface="Tahoma"/>
                <a:cs typeface="Tahoma"/>
              </a:defRPr>
            </a:lvl1pPr>
          </a:lstStyle>
          <a:p>
            <a:pPr marL="298450" indent="-285750">
              <a:buClr>
                <a:srgbClr val="FF0000"/>
              </a:buClr>
              <a:buFont typeface="Molgroup Regular" pitchFamily="2" charset="-18"/>
              <a:buChar char="•"/>
            </a:pPr>
            <a:r>
              <a:rPr dirty="0">
                <a:latin typeface="+mn-lt"/>
              </a:rPr>
              <a:t>A </a:t>
            </a:r>
            <a:r>
              <a:rPr dirty="0" err="1">
                <a:latin typeface="+mn-lt"/>
              </a:rPr>
              <a:t>kérdőív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elküldése</a:t>
            </a:r>
            <a:r>
              <a:rPr dirty="0">
                <a:latin typeface="+mn-lt"/>
              </a:rPr>
              <a:t> </a:t>
            </a:r>
            <a:r>
              <a:rPr lang="hu-HU" dirty="0">
                <a:latin typeface="+mn-lt"/>
              </a:rPr>
              <a:t>után </a:t>
            </a:r>
            <a:r>
              <a:rPr b="1" dirty="0">
                <a:latin typeface="+mn-lt"/>
              </a:rPr>
              <a:t>a "</a:t>
            </a:r>
            <a:r>
              <a:rPr b="1" i="1" dirty="0" err="1">
                <a:latin typeface="+mn-lt"/>
              </a:rPr>
              <a:t>Vissza</a:t>
            </a:r>
            <a:r>
              <a:rPr lang="hu-HU" b="1" i="1" dirty="0">
                <a:latin typeface="+mn-lt"/>
              </a:rPr>
              <a:t>lépés</a:t>
            </a:r>
            <a:r>
              <a:rPr b="1" i="1" dirty="0">
                <a:latin typeface="+mn-lt"/>
              </a:rPr>
              <a:t> a MOL</a:t>
            </a:r>
            <a:r>
              <a:rPr lang="hu-HU" b="1" i="1" dirty="0">
                <a:latin typeface="+mn-lt"/>
              </a:rPr>
              <a:t> Group</a:t>
            </a:r>
            <a:r>
              <a:rPr b="1" i="1" dirty="0">
                <a:latin typeface="+mn-lt"/>
              </a:rPr>
              <a:t> </a:t>
            </a:r>
            <a:r>
              <a:rPr lang="hu-HU" b="1" i="1" dirty="0">
                <a:latin typeface="+mn-lt"/>
              </a:rPr>
              <a:t>irányítópultra</a:t>
            </a:r>
            <a:r>
              <a:rPr dirty="0">
                <a:latin typeface="+mn-lt"/>
              </a:rPr>
              <a:t>" </a:t>
            </a:r>
            <a:r>
              <a:rPr dirty="0" err="1">
                <a:latin typeface="+mn-lt"/>
              </a:rPr>
              <a:t>linkre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kattintva</a:t>
            </a:r>
            <a:r>
              <a:rPr dirty="0">
                <a:latin typeface="+mn-lt"/>
              </a:rPr>
              <a:t> </a:t>
            </a:r>
            <a:r>
              <a:rPr lang="hu-HU" dirty="0">
                <a:latin typeface="+mn-lt"/>
              </a:rPr>
              <a:t>navigálhat vissza az oldalra, ahol </a:t>
            </a:r>
            <a:r>
              <a:rPr dirty="0" err="1">
                <a:latin typeface="+mn-lt"/>
              </a:rPr>
              <a:t>ellenőrizheti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az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összes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kérdőív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állapotát</a:t>
            </a:r>
            <a:r>
              <a:rPr lang="hu-HU" dirty="0">
                <a:latin typeface="+mn-lt"/>
              </a:rPr>
              <a:t>.</a:t>
            </a:r>
            <a:endParaRPr dirty="0">
              <a:latin typeface="+mn-l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7871" y="1729232"/>
            <a:ext cx="6459728" cy="1318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object 6"/>
          <p:cNvSpPr txBox="1"/>
          <p:nvPr/>
        </p:nvSpPr>
        <p:spPr>
          <a:xfrm>
            <a:off x="789431" y="4268215"/>
            <a:ext cx="369485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  <a:lvl1pPr marL="12700" marR="5080">
              <a:lnSpc>
                <a:spcPct val="100000"/>
              </a:lnSpc>
              <a:spcBef>
                <a:spcPts val="95"/>
              </a:spcBef>
              <a:defRPr sz="1600">
                <a:latin typeface="Tahoma"/>
                <a:cs typeface="Tahoma"/>
              </a:defRPr>
            </a:lvl1pPr>
          </a:lstStyle>
          <a:p>
            <a:pPr marL="298450" indent="-285750">
              <a:buClr>
                <a:srgbClr val="FF0000"/>
              </a:buClr>
              <a:buFont typeface="Molgroup Regular" pitchFamily="2" charset="-18"/>
              <a:buChar char="•"/>
            </a:pPr>
            <a:r>
              <a:rPr>
                <a:latin typeface="+mn-lt"/>
              </a:rPr>
              <a:t>A regisztrációs kérdőív jóváhagyása után automatikus e-mailt kap.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457602" y="6363442"/>
            <a:ext cx="305773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>
              <a:lnSpc>
                <a:spcPts val="1460"/>
              </a:lnSpc>
            </a:pPr>
            <a:fld id="{81D60167-4931-47E6-BA6A-407CBD079E47}" type="slidenum">
              <a:rPr spc="-33" dirty="0"/>
              <a:t>9</a:t>
            </a:fld>
            <a:endParaRPr spc="-33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4522D99A-2041-7B0A-36E6-A8B574A40131}"/>
              </a:ext>
            </a:extLst>
          </p:cNvPr>
          <p:cNvSpPr txBox="1">
            <a:spLocks/>
          </p:cNvSpPr>
          <p:nvPr/>
        </p:nvSpPr>
        <p:spPr>
          <a:xfrm>
            <a:off x="238125" y="614643"/>
            <a:ext cx="6720882" cy="2940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200" b="0" i="0">
                <a:solidFill>
                  <a:srgbClr val="DF001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>
              <a:spcBef>
                <a:spcPts val="133"/>
              </a:spcBef>
            </a:pPr>
            <a:r>
              <a:rPr lang="en-US" sz="1800" spc="75">
                <a:solidFill>
                  <a:srgbClr val="7E7E7E"/>
                </a:solidFill>
              </a:rPr>
              <a:t>MOL-csoport beszállítói regisztrációs </a:t>
            </a:r>
            <a:r>
              <a:rPr lang="en-US" sz="1800">
                <a:effectLst/>
                <a:latin typeface="Calibri" panose="020F0502020204030204" pitchFamily="34" charset="0"/>
              </a:rPr>
              <a:t>kérdőív </a:t>
            </a:r>
            <a:endParaRPr lang="hu-HU" sz="1800" spc="85">
              <a:solidFill>
                <a:srgbClr val="7E7E7E"/>
              </a:solidFill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DA465DD1-D1D7-B740-75D3-D5EE1D2F31D5}"/>
              </a:ext>
            </a:extLst>
          </p:cNvPr>
          <p:cNvSpPr txBox="1">
            <a:spLocks/>
          </p:cNvSpPr>
          <p:nvPr/>
        </p:nvSpPr>
        <p:spPr>
          <a:xfrm>
            <a:off x="238125" y="30085"/>
            <a:ext cx="926084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>
              <a:defRPr sz="3200" b="0" i="0">
                <a:solidFill>
                  <a:srgbClr val="DF001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933">
              <a:spcBef>
                <a:spcPts val="133"/>
              </a:spcBef>
            </a:pPr>
            <a:r>
              <a:rPr lang="hu-HU" sz="2400"/>
              <a:t> ÚJ BESZÁLLÍTÓI REGISZTRÁCIÓ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ed343cd-3fd7-4f49-82cb-0f812e849d76">
      <Terms xmlns="http://schemas.microsoft.com/office/infopath/2007/PartnerControls"/>
    </lcf76f155ced4ddcb4097134ff3c332f>
    <TaxCatchAll xmlns="b113a107-3d35-49c3-b447-07cce757b339" xsi:nil="true"/>
    <IsTested_x003f_ xmlns="7ed343cd-3fd7-4f49-82cb-0f812e849d76">true</IsTested_x003f_>
    <Tester xmlns="7ed343cd-3fd7-4f49-82cb-0f812e849d76">
      <UserInfo>
        <DisplayName/>
        <AccountId xsi:nil="true"/>
        <AccountType/>
      </UserInfo>
    </Tester>
    <Reviewed xmlns="7ed343cd-3fd7-4f49-82cb-0f812e849d76">false</Reviewe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0698B3843242C4794542BE3E370F07A" ma:contentTypeVersion="17" ma:contentTypeDescription="Új dokumentum létrehozása." ma:contentTypeScope="" ma:versionID="b08053ece0a27be2176864437967becc">
  <xsd:schema xmlns:xsd="http://www.w3.org/2001/XMLSchema" xmlns:xs="http://www.w3.org/2001/XMLSchema" xmlns:p="http://schemas.microsoft.com/office/2006/metadata/properties" xmlns:ns2="7ed343cd-3fd7-4f49-82cb-0f812e849d76" xmlns:ns3="b113a107-3d35-49c3-b447-07cce757b339" targetNamespace="http://schemas.microsoft.com/office/2006/metadata/properties" ma:root="true" ma:fieldsID="9db8d79f829596f6e750c1b626c19d1e" ns2:_="" ns3:_="">
    <xsd:import namespace="7ed343cd-3fd7-4f49-82cb-0f812e849d76"/>
    <xsd:import namespace="b113a107-3d35-49c3-b447-07cce757b3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Tester" minOccurs="0"/>
                <xsd:element ref="ns2:IsTested_x003f_" minOccurs="0"/>
                <xsd:element ref="ns2:MediaServiceSearchProperties" minOccurs="0"/>
                <xsd:element ref="ns2:Review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d343cd-3fd7-4f49-82cb-0f812e849d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Képcímkék" ma:readOnly="false" ma:fieldId="{5cf76f15-5ced-4ddc-b409-7134ff3c332f}" ma:taxonomyMulti="true" ma:sspId="621fbe73-dc4e-4166-ae5c-7612da78d5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Tester" ma:index="21" nillable="true" ma:displayName="Tester" ma:format="Dropdown" ma:list="UserInfo" ma:SharePointGroup="0" ma:internalName="Test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sTested_x003f_" ma:index="22" nillable="true" ma:displayName="Is Tested?" ma:default="1" ma:format="Dropdown" ma:internalName="IsTested_x003f_">
      <xsd:simpleType>
        <xsd:restriction base="dms:Boolea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eviewed" ma:index="24" nillable="true" ma:displayName="Reviewed" ma:default="0" ma:format="Dropdown" ma:internalName="Review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13a107-3d35-49c3-b447-07cce757b33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0d767db-658f-432a-be1b-0cb9d1b3d628}" ma:internalName="TaxCatchAll" ma:showField="CatchAllData" ma:web="b113a107-3d35-49c3-b447-07cce757b3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362CA7-430F-4628-9624-83796F61D3D2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7cff192a-342e-4b2b-99ac-ad96f8fa782f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cb164fef-4cc7-4374-992e-6087288e3ef7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552E02E-1041-4CFE-9218-567956085B83}"/>
</file>

<file path=customXml/itemProps3.xml><?xml version="1.0" encoding="utf-8"?>
<ds:datastoreItem xmlns:ds="http://schemas.openxmlformats.org/officeDocument/2006/customXml" ds:itemID="{6C5B6594-A970-4E7A-8E05-454FA5118E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2664</Words>
  <Application>Microsoft Office PowerPoint</Application>
  <PresentationFormat>Szélesvásznú</PresentationFormat>
  <Paragraphs>301</Paragraphs>
  <Slides>34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41" baseType="lpstr">
      <vt:lpstr>Arial</vt:lpstr>
      <vt:lpstr>Calibri</vt:lpstr>
      <vt:lpstr>Molgroup Regular</vt:lpstr>
      <vt:lpstr>Trebuchet MS</vt:lpstr>
      <vt:lpstr>Wingdings</vt:lpstr>
      <vt:lpstr>1_Office Theme</vt:lpstr>
      <vt:lpstr>think-cell Slide</vt:lpstr>
      <vt:lpstr>PowerPoint-bemutató</vt:lpstr>
      <vt:lpstr>SAP Ariba Beszállítói Útmutató</vt:lpstr>
      <vt:lpstr>MOL-csoport Új Beszállítói Regisztráció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MOL-csoport Beszállítói Minősítés  </vt:lpstr>
      <vt:lpstr>BESZÁLLÍTÓI MINŐSÍTÉS</vt:lpstr>
      <vt:lpstr>BESZÁLLÍTÓI MINŐSÍTÉS</vt:lpstr>
      <vt:lpstr>BESZÁLLÍTÓI MINŐSÍTÉS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MOL-csoport Beszerzési Események Útmutatója Beszállítók részére  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MOL-csoport Beszállítói Ajánlások és Hasznos Linkek   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Desislava Petrova</dc:creator>
  <cp:keywords>, docId:6866685222E353A912A3A2D6B4461086</cp:keywords>
  <cp:lastModifiedBy>Rózsavölgyi Rita (MOL Nyrt.)</cp:lastModifiedBy>
  <cp:revision>1</cp:revision>
  <dcterms:created xsi:type="dcterms:W3CDTF">2024-09-04T06:41:40Z</dcterms:created>
  <dcterms:modified xsi:type="dcterms:W3CDTF">2024-11-06T13:58:25Z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2024-09-04T00:00:00Z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ContentTypeId">
    <vt:lpwstr>0x01010080698B3843242C4794542BE3E370F07A</vt:lpwstr>
  </property>
  <property fmtid="{D5CDD505-2E9C-101B-9397-08002B2CF9AE}" pid="7" name="MediaServiceImageTags">
    <vt:lpwstr/>
  </property>
</Properties>
</file>